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83"/>
  </p:notesMasterIdLst>
  <p:sldIdLst>
    <p:sldId id="342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83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91" r:id="rId22"/>
    <p:sldId id="275" r:id="rId23"/>
    <p:sldId id="276" r:id="rId24"/>
    <p:sldId id="277" r:id="rId25"/>
    <p:sldId id="278" r:id="rId26"/>
    <p:sldId id="279" r:id="rId27"/>
    <p:sldId id="280" r:id="rId28"/>
    <p:sldId id="285" r:id="rId29"/>
    <p:sldId id="281" r:id="rId30"/>
    <p:sldId id="282" r:id="rId31"/>
    <p:sldId id="292" r:id="rId32"/>
    <p:sldId id="293" r:id="rId33"/>
    <p:sldId id="294" r:id="rId34"/>
    <p:sldId id="295" r:id="rId35"/>
    <p:sldId id="286" r:id="rId36"/>
    <p:sldId id="296" r:id="rId37"/>
    <p:sldId id="297" r:id="rId38"/>
    <p:sldId id="298" r:id="rId39"/>
    <p:sldId id="299" r:id="rId40"/>
    <p:sldId id="300" r:id="rId41"/>
    <p:sldId id="287" r:id="rId42"/>
    <p:sldId id="301" r:id="rId43"/>
    <p:sldId id="302" r:id="rId44"/>
    <p:sldId id="303" r:id="rId45"/>
    <p:sldId id="304" r:id="rId46"/>
    <p:sldId id="305" r:id="rId47"/>
    <p:sldId id="288" r:id="rId48"/>
    <p:sldId id="306" r:id="rId49"/>
    <p:sldId id="307" r:id="rId50"/>
    <p:sldId id="308" r:id="rId51"/>
    <p:sldId id="289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290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9" r:id="rId69"/>
    <p:sldId id="328" r:id="rId70"/>
    <p:sldId id="330" r:id="rId71"/>
    <p:sldId id="331" r:id="rId72"/>
    <p:sldId id="332" r:id="rId73"/>
    <p:sldId id="333" r:id="rId74"/>
    <p:sldId id="334" r:id="rId75"/>
    <p:sldId id="335" r:id="rId76"/>
    <p:sldId id="336" r:id="rId77"/>
    <p:sldId id="337" r:id="rId78"/>
    <p:sldId id="338" r:id="rId79"/>
    <p:sldId id="339" r:id="rId80"/>
    <p:sldId id="340" r:id="rId81"/>
    <p:sldId id="341" r:id="rId8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6662DA-63C5-47C1-9B86-8B3B58D0A87A}" type="datetimeFigureOut">
              <a:rPr lang="pt-BR" smtClean="0"/>
              <a:t>20/10/2010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CC3E92-D433-43D5-B09A-7DDD1F4E91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352568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CC3E92-D433-43D5-B09A-7DDD1F4E914C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227020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CC3E92-D433-43D5-B09A-7DDD1F4E914C}" type="slidenum">
              <a:rPr lang="pt-BR" smtClean="0"/>
              <a:t>68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227020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CC3E92-D433-43D5-B09A-7DDD1F4E914C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227020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CC3E92-D433-43D5-B09A-7DDD1F4E914C}" type="slidenum">
              <a:rPr lang="pt-BR" smtClean="0"/>
              <a:t>21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227020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CC3E92-D433-43D5-B09A-7DDD1F4E914C}" type="slidenum">
              <a:rPr lang="pt-BR" smtClean="0"/>
              <a:t>28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227020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CC3E92-D433-43D5-B09A-7DDD1F4E914C}" type="slidenum">
              <a:rPr lang="pt-BR" smtClean="0"/>
              <a:t>35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227020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CC3E92-D433-43D5-B09A-7DDD1F4E914C}" type="slidenum">
              <a:rPr lang="pt-BR" smtClean="0"/>
              <a:t>41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227020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CC3E92-D433-43D5-B09A-7DDD1F4E914C}" type="slidenum">
              <a:rPr lang="pt-BR" smtClean="0"/>
              <a:t>47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227020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CC3E92-D433-43D5-B09A-7DDD1F4E914C}" type="slidenum">
              <a:rPr lang="pt-BR" smtClean="0"/>
              <a:t>51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227020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CC3E92-D433-43D5-B09A-7DDD1F4E914C}" type="slidenum">
              <a:rPr lang="pt-BR" smtClean="0"/>
              <a:t>59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22702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ângulo retângulo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grpSp>
        <p:nvGrpSpPr>
          <p:cNvPr id="2" name="Grupo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orma livre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orma livre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orma livre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ector reto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Espaço Reservado par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D92F6A0-EB74-4F99-A997-DEDD358F775B}" type="datetime1">
              <a:rPr lang="pt-BR" smtClean="0"/>
              <a:t>20/10/2010</a:t>
            </a:fld>
            <a:endParaRPr lang="pt-BR"/>
          </a:p>
        </p:txBody>
      </p:sp>
      <p:sp>
        <p:nvSpPr>
          <p:cNvPr id="19" name="Espaço Reservado para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r>
              <a:rPr lang="pt-BR" smtClean="0"/>
              <a:t>Gestão de custos no comércio varejista - Rodney Wernke</a:t>
            </a:r>
            <a:endParaRPr lang="pt-BR"/>
          </a:p>
        </p:txBody>
      </p:sp>
      <p:sp>
        <p:nvSpPr>
          <p:cNvPr id="27" name="Espaço Reservado para Número de Slid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D2B7815-3F34-42EA-B770-01D7C5CB9B8D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FF75B1-E91D-46C6-B22D-35EA28D23E55}" type="datetime1">
              <a:rPr lang="pt-BR" smtClean="0"/>
              <a:t>20/10/2010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pt-BR" smtClean="0"/>
              <a:t>Gestão de custos no comércio varejista - Rodney Wernke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2B7815-3F34-42EA-B770-01D7C5CB9B8D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7CAC1F-4CF1-4312-8072-32FB8102DEB5}" type="datetime1">
              <a:rPr lang="pt-BR" smtClean="0"/>
              <a:t>20/10/2010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pt-BR" smtClean="0"/>
              <a:t>Gestão de custos no comércio varejista - Rodney Wernke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2B7815-3F34-42EA-B770-01D7C5CB9B8D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594712-2B46-4FEE-8A8F-81BB6DD22FBF}" type="datetime1">
              <a:rPr lang="pt-BR" smtClean="0"/>
              <a:t>20/10/2010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pt-BR" smtClean="0"/>
              <a:t>Gestão de custos no comércio varejista - Rodney Wernke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2B7815-3F34-42EA-B770-01D7C5CB9B8D}" type="slidenum">
              <a:rPr lang="pt-BR" smtClean="0"/>
              <a:t>‹nº›</a:t>
            </a:fld>
            <a:endParaRPr lang="pt-BR"/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77A4D8-6BAA-4FE5-8F79-4A7985F0CB4B}" type="datetime1">
              <a:rPr lang="pt-BR" smtClean="0"/>
              <a:t>20/10/2010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pt-BR" smtClean="0"/>
              <a:t>Gestão de custos no comércio varejista - Rodney Wernke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2B7815-3F34-42EA-B770-01D7C5CB9B8D}" type="slidenum">
              <a:rPr lang="pt-BR" smtClean="0"/>
              <a:t>‹nº›</a:t>
            </a:fld>
            <a:endParaRPr lang="pt-BR"/>
          </a:p>
        </p:txBody>
      </p:sp>
      <p:sp>
        <p:nvSpPr>
          <p:cNvPr id="7" name="Divis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ivis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DF1F7B-B97F-429F-BD9A-AC1E3B40D86E}" type="datetime1">
              <a:rPr lang="pt-BR" smtClean="0"/>
              <a:t>20/10/2010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pt-BR" smtClean="0"/>
              <a:t>Gestão de custos no comércio varejista - Rodney Wernke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2B7815-3F34-42EA-B770-01D7C5CB9B8D}" type="slidenum">
              <a:rPr lang="pt-BR" smtClean="0"/>
              <a:t>‹nº›</a:t>
            </a:fld>
            <a:endParaRPr lang="pt-BR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877A27-A58E-459D-884B-0AA817A96FC2}" type="datetime1">
              <a:rPr lang="pt-BR" smtClean="0"/>
              <a:t>20/10/2010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pt-BR" smtClean="0"/>
              <a:t>Gestão de custos no comércio varejista - Rodney Wernke</a:t>
            </a: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2B7815-3F34-42EA-B770-01D7C5CB9B8D}" type="slidenum">
              <a:rPr lang="pt-BR" smtClean="0"/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15FB17-51E4-48F7-AEF1-7128F4CC7244}" type="datetime1">
              <a:rPr lang="pt-BR" smtClean="0"/>
              <a:t>20/10/2010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pt-BR" smtClean="0"/>
              <a:t>Gestão de custos no comércio varejista - Rodney Wernke</a:t>
            </a: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2B7815-3F34-42EA-B770-01D7C5CB9B8D}" type="slidenum">
              <a:rPr lang="pt-BR" smtClean="0"/>
              <a:t>‹nº›</a:t>
            </a:fld>
            <a:endParaRPr lang="pt-BR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F1E5B1-C895-4439-84A2-8739CDEE2265}" type="datetime1">
              <a:rPr lang="pt-BR" smtClean="0"/>
              <a:t>20/10/2010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pt-BR" smtClean="0"/>
              <a:t>Gestão de custos no comércio varejista - Rodney Wernke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2B7815-3F34-42EA-B770-01D7C5CB9B8D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EDAA087-B173-45F8-BB72-3FF27DDB9A5A}" type="datetime1">
              <a:rPr lang="pt-BR" smtClean="0"/>
              <a:t>20/10/2010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pt-BR" smtClean="0"/>
              <a:t>Gestão de custos no comércio varejista - Rodney Wernke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2B7815-3F34-42EA-B770-01D7C5CB9B8D}" type="slidenum">
              <a:rPr lang="pt-BR" smtClean="0"/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2750DB9-F538-44AB-BF56-1373BE9CBEB6}" type="datetime1">
              <a:rPr lang="pt-BR" smtClean="0"/>
              <a:t>20/10/2010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pt-BR" smtClean="0"/>
              <a:t>Gestão de custos no comércio varejista - Rodney Wernke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D2B7815-3F34-42EA-B770-01D7C5CB9B8D}" type="slidenum">
              <a:rPr lang="pt-BR" smtClean="0"/>
              <a:t>‹nº›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orma livre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iângulo retângulo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Conector reto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ivis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ivis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a livre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orma livre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iângulo retângulo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Conector reto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spaço Reservado para Títu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0" name="Espaço Reservado para Texto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7A1BD6A-45A4-4C7C-8D3C-3C051290E027}" type="datetime1">
              <a:rPr lang="pt-BR" smtClean="0"/>
              <a:t>20/10/2010</a:t>
            </a:fld>
            <a:endParaRPr lang="pt-BR"/>
          </a:p>
        </p:txBody>
      </p:sp>
      <p:sp>
        <p:nvSpPr>
          <p:cNvPr id="22" name="Espaço Reservado para Rodap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r>
              <a:rPr lang="pt-BR" smtClean="0"/>
              <a:t>Gestão de custos no comércio varejista - Rodney Wernke</a:t>
            </a:r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D2B7815-3F34-42EA-B770-01D7C5CB9B8D}" type="slidenum">
              <a:rPr lang="pt-BR" smtClean="0"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>
          <a:xfrm>
            <a:off x="-36512" y="1556792"/>
            <a:ext cx="9108504" cy="4234475"/>
          </a:xfrm>
        </p:spPr>
        <p:txBody>
          <a:bodyPr>
            <a:normAutofit fontScale="92500"/>
          </a:bodyPr>
          <a:lstStyle/>
          <a:p>
            <a:pPr algn="ctr"/>
            <a:r>
              <a:rPr lang="pt-BR" sz="4000" b="1" dirty="0" smtClean="0">
                <a:latin typeface="Calibri" pitchFamily="34" charset="0"/>
                <a:cs typeface="Calibri" pitchFamily="34" charset="0"/>
              </a:rPr>
              <a:t>Optou-se por formatar os slides a seguir apenas com as seções do livro, deixando espaço para o usuário inserir as observações ou complementos que desejar.</a:t>
            </a:r>
          </a:p>
          <a:p>
            <a:pPr algn="ctr"/>
            <a:r>
              <a:rPr lang="pt-BR" sz="4000" b="1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Se preferir slides com mais conteúdo (tabelas, conceitos etc.) solicite ao autor pelo e-mail: rodney.wernke@unisul.br</a:t>
            </a:r>
            <a:endParaRPr lang="pt-BR" sz="4000" b="1" dirty="0">
              <a:solidFill>
                <a:srgbClr val="0000FF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5400" dirty="0" err="1" smtClean="0">
                <a:solidFill>
                  <a:schemeClr val="bg1"/>
                </a:solidFill>
                <a:effectLst/>
                <a:latin typeface="Calibri" pitchFamily="34" charset="0"/>
                <a:cs typeface="Calibri" pitchFamily="34" charset="0"/>
              </a:rPr>
              <a:t>Sr</a:t>
            </a:r>
            <a:r>
              <a:rPr lang="pt-BR" sz="5400" dirty="0" smtClean="0">
                <a:solidFill>
                  <a:schemeClr val="bg1"/>
                </a:solidFill>
                <a:effectLst/>
                <a:latin typeface="Calibri" pitchFamily="34" charset="0"/>
                <a:cs typeface="Calibri" pitchFamily="34" charset="0"/>
              </a:rPr>
              <a:t>(a). Professor(a):</a:t>
            </a:r>
            <a:endParaRPr lang="pt-BR" sz="5400" dirty="0">
              <a:solidFill>
                <a:schemeClr val="bg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749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196752"/>
            <a:ext cx="7772400" cy="2385611"/>
          </a:xfrm>
        </p:spPr>
        <p:txBody>
          <a:bodyPr>
            <a:normAutofit fontScale="90000"/>
          </a:bodyPr>
          <a:lstStyle/>
          <a:p>
            <a:pPr algn="ctr"/>
            <a:r>
              <a:rPr lang="pt-BR" dirty="0" smtClean="0">
                <a:solidFill>
                  <a:srgbClr val="FF0000"/>
                </a:solidFill>
                <a:effectLst/>
              </a:rPr>
              <a:t>Capítulo 2</a:t>
            </a:r>
            <a:br>
              <a:rPr lang="pt-BR" dirty="0" smtClean="0">
                <a:solidFill>
                  <a:srgbClr val="FF0000"/>
                </a:solidFill>
                <a:effectLst/>
              </a:rPr>
            </a:br>
            <a:r>
              <a:rPr lang="pt-BR" dirty="0" smtClean="0">
                <a:solidFill>
                  <a:srgbClr val="FF0000"/>
                </a:solidFill>
                <a:effectLst/>
              </a:rPr>
              <a:t/>
            </a:r>
            <a:br>
              <a:rPr lang="pt-BR" dirty="0" smtClean="0">
                <a:solidFill>
                  <a:srgbClr val="FF0000"/>
                </a:solidFill>
                <a:effectLst/>
              </a:rPr>
            </a:br>
            <a:r>
              <a:rPr lang="pt-BR" dirty="0" smtClean="0">
                <a:solidFill>
                  <a:srgbClr val="FF0000"/>
                </a:solidFill>
                <a:effectLst/>
              </a:rPr>
              <a:t>Formação do preço de venda à vista</a:t>
            </a:r>
            <a:endParaRPr lang="pt-BR" dirty="0"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82765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2.1 </a:t>
            </a:r>
            <a:r>
              <a:rPr lang="pt-BR" sz="2800" dirty="0" smtClean="0"/>
              <a:t>Introdução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40964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pt-BR" sz="2800" dirty="0"/>
              <a:t>2.2 Cálculo do custo unitário de compra da </a:t>
            </a:r>
            <a:r>
              <a:rPr lang="pt-BR" sz="2800" dirty="0" smtClean="0"/>
              <a:t>mercadoria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21547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pt-BR" sz="2800" dirty="0"/>
              <a:t>2.3 Tributos recuperáveis ou </a:t>
            </a:r>
            <a:r>
              <a:rPr lang="pt-BR" sz="2800" dirty="0" smtClean="0"/>
              <a:t>não-recuperáveis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56830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2.4 Rateio do frete e outros gastos da </a:t>
            </a:r>
            <a:r>
              <a:rPr lang="pt-BR" sz="2800" dirty="0" smtClean="0"/>
              <a:t>compra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6083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2.5 Taxa de marcação </a:t>
            </a:r>
            <a:r>
              <a:rPr lang="pt-BR" sz="2800" i="1" dirty="0"/>
              <a:t>(Mark-up</a:t>
            </a:r>
            <a:r>
              <a:rPr lang="pt-BR" sz="2800" i="1" dirty="0" smtClean="0"/>
              <a:t>)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67685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2.5.1 Estudo de caso: margem </a:t>
            </a:r>
            <a:r>
              <a:rPr lang="pt-BR" sz="2800" i="1" dirty="0"/>
              <a:t>versus</a:t>
            </a:r>
            <a:r>
              <a:rPr lang="pt-BR" sz="2800" dirty="0"/>
              <a:t> </a:t>
            </a:r>
            <a:r>
              <a:rPr lang="pt-BR" sz="2800" dirty="0" smtClean="0"/>
              <a:t>giro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427482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sz="2800" dirty="0"/>
              <a:t>2.6 Cálculo da taxa de marcação (ou</a:t>
            </a:r>
            <a:r>
              <a:rPr lang="pt-BR" sz="2800" i="1" dirty="0"/>
              <a:t> Mark-up</a:t>
            </a:r>
            <a:r>
              <a:rPr lang="pt-BR" sz="2800" i="1" dirty="0" smtClean="0"/>
              <a:t>)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14526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2.6.1 Efeitos da inserção de valor no </a:t>
            </a:r>
            <a:r>
              <a:rPr lang="pt-BR" sz="2800" i="1" dirty="0" smtClean="0"/>
              <a:t>Mark-up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3913567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2.7 Controle dos gastos mensais </a:t>
            </a:r>
            <a:r>
              <a:rPr lang="pt-BR" sz="2800" dirty="0" smtClean="0"/>
              <a:t>fixos</a:t>
            </a:r>
            <a:endParaRPr lang="pt-BR" sz="2800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411399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t-BR" dirty="0" smtClean="0">
                <a:solidFill>
                  <a:srgbClr val="FF0000"/>
                </a:solidFill>
                <a:effectLst/>
              </a:rPr>
              <a:t>Capítulo 1</a:t>
            </a:r>
            <a:br>
              <a:rPr lang="pt-BR" dirty="0" smtClean="0">
                <a:solidFill>
                  <a:srgbClr val="FF0000"/>
                </a:solidFill>
                <a:effectLst/>
              </a:rPr>
            </a:br>
            <a:r>
              <a:rPr lang="pt-BR" dirty="0" smtClean="0">
                <a:solidFill>
                  <a:srgbClr val="FF0000"/>
                </a:solidFill>
                <a:effectLst/>
              </a:rPr>
              <a:t/>
            </a:r>
            <a:br>
              <a:rPr lang="pt-BR" dirty="0" smtClean="0">
                <a:solidFill>
                  <a:srgbClr val="FF0000"/>
                </a:solidFill>
                <a:effectLst/>
              </a:rPr>
            </a:br>
            <a:r>
              <a:rPr lang="pt-BR" dirty="0" smtClean="0">
                <a:solidFill>
                  <a:srgbClr val="FF0000"/>
                </a:solidFill>
                <a:effectLst/>
              </a:rPr>
              <a:t>Conceitos básicos</a:t>
            </a:r>
            <a:endParaRPr lang="pt-BR" dirty="0"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86126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pt-BR" sz="2800" dirty="0"/>
              <a:t/>
            </a:r>
            <a:br>
              <a:rPr lang="pt-BR" sz="2800" dirty="0"/>
            </a:br>
            <a:r>
              <a:rPr lang="pt-BR" sz="2800" dirty="0"/>
              <a:t>2.8 Exercícios de fixação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394414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2400" cy="2961674"/>
          </a:xfrm>
        </p:spPr>
        <p:txBody>
          <a:bodyPr>
            <a:normAutofit fontScale="90000"/>
          </a:bodyPr>
          <a:lstStyle/>
          <a:p>
            <a:pPr algn="ctr"/>
            <a:r>
              <a:rPr lang="pt-BR" dirty="0" smtClean="0">
                <a:solidFill>
                  <a:srgbClr val="FF0000"/>
                </a:solidFill>
                <a:effectLst/>
              </a:rPr>
              <a:t>Capítulo 3</a:t>
            </a:r>
            <a:br>
              <a:rPr lang="pt-BR" dirty="0" smtClean="0">
                <a:solidFill>
                  <a:srgbClr val="FF0000"/>
                </a:solidFill>
                <a:effectLst/>
              </a:rPr>
            </a:br>
            <a:r>
              <a:rPr lang="pt-BR" dirty="0" smtClean="0">
                <a:solidFill>
                  <a:srgbClr val="FF0000"/>
                </a:solidFill>
                <a:effectLst/>
              </a:rPr>
              <a:t/>
            </a:r>
            <a:br>
              <a:rPr lang="pt-BR" dirty="0" smtClean="0">
                <a:solidFill>
                  <a:srgbClr val="FF0000"/>
                </a:solidFill>
                <a:effectLst/>
              </a:rPr>
            </a:br>
            <a:r>
              <a:rPr lang="pt-BR" dirty="0" smtClean="0">
                <a:solidFill>
                  <a:srgbClr val="FF0000"/>
                </a:solidFill>
                <a:effectLst/>
              </a:rPr>
              <a:t>Custo de aquisição e preço de venda à vista e a prazo a valor presente</a:t>
            </a:r>
            <a:endParaRPr lang="pt-BR" dirty="0"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9484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3.1 </a:t>
            </a:r>
            <a:r>
              <a:rPr lang="pt-BR" sz="2800" dirty="0" smtClean="0"/>
              <a:t>Introdução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47343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3.2 Valor presente (VP</a:t>
            </a:r>
            <a:r>
              <a:rPr lang="pt-BR" sz="2800" dirty="0" smtClean="0"/>
              <a:t>)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68109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3.3 Custo de compra a valor </a:t>
            </a:r>
            <a:r>
              <a:rPr lang="pt-BR" sz="2800" dirty="0" smtClean="0"/>
              <a:t>presente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369802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pt-BR" sz="2800" dirty="0"/>
              <a:t>3.4 Taxa de marcação </a:t>
            </a:r>
            <a:r>
              <a:rPr lang="pt-BR" sz="2800" i="1" dirty="0"/>
              <a:t>(Mark-up)</a:t>
            </a:r>
            <a:r>
              <a:rPr lang="pt-BR" sz="2800" dirty="0"/>
              <a:t> a valor </a:t>
            </a:r>
            <a:r>
              <a:rPr lang="pt-BR" sz="2800" dirty="0" smtClean="0"/>
              <a:t>presente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94754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endParaRPr lang="pt-BR" sz="36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pt-BR" sz="3600" b="1" dirty="0" smtClean="0">
                <a:latin typeface="Calibri" pitchFamily="34" charset="0"/>
                <a:cs typeface="Calibri" pitchFamily="34" charset="0"/>
              </a:rPr>
              <a:t>3.5.1 </a:t>
            </a:r>
            <a:r>
              <a:rPr lang="pt-BR" sz="3600" b="1" dirty="0">
                <a:latin typeface="Calibri" pitchFamily="34" charset="0"/>
                <a:cs typeface="Calibri" pitchFamily="34" charset="0"/>
              </a:rPr>
              <a:t>Acréscimo financeiro “por fora” do preço de venda à vista</a:t>
            </a:r>
          </a:p>
          <a:p>
            <a:endParaRPr lang="pt-BR" sz="36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pt-BR" sz="3600" b="1" dirty="0" smtClean="0">
                <a:latin typeface="Calibri" pitchFamily="34" charset="0"/>
                <a:cs typeface="Calibri" pitchFamily="34" charset="0"/>
              </a:rPr>
              <a:t>3.5.2 </a:t>
            </a:r>
            <a:r>
              <a:rPr lang="pt-BR" sz="3600" b="1" dirty="0">
                <a:latin typeface="Calibri" pitchFamily="34" charset="0"/>
                <a:cs typeface="Calibri" pitchFamily="34" charset="0"/>
              </a:rPr>
              <a:t>Acréscimo financeiro “por dentro” do </a:t>
            </a:r>
            <a:r>
              <a:rPr lang="pt-BR" sz="3600" b="1" i="1" dirty="0">
                <a:latin typeface="Calibri" pitchFamily="34" charset="0"/>
                <a:cs typeface="Calibri" pitchFamily="34" charset="0"/>
              </a:rPr>
              <a:t>Mark-up</a:t>
            </a:r>
            <a:endParaRPr lang="pt-BR" sz="3600" b="1" dirty="0">
              <a:latin typeface="Calibri" pitchFamily="34" charset="0"/>
              <a:cs typeface="Calibri" pitchFamily="34" charset="0"/>
            </a:endParaRPr>
          </a:p>
          <a:p>
            <a:endParaRPr lang="pt-BR" sz="36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pt-BR" sz="3600" b="1" dirty="0" smtClean="0">
                <a:latin typeface="Calibri" pitchFamily="34" charset="0"/>
                <a:cs typeface="Calibri" pitchFamily="34" charset="0"/>
              </a:rPr>
              <a:t>3.5.3 </a:t>
            </a:r>
            <a:r>
              <a:rPr lang="pt-BR" sz="3600" b="1" dirty="0">
                <a:latin typeface="Calibri" pitchFamily="34" charset="0"/>
                <a:cs typeface="Calibri" pitchFamily="34" charset="0"/>
              </a:rPr>
              <a:t>Acréscimo financeiro a valor </a:t>
            </a:r>
            <a:r>
              <a:rPr lang="pt-BR" sz="3600" b="1" dirty="0" smtClean="0">
                <a:latin typeface="Calibri" pitchFamily="34" charset="0"/>
                <a:cs typeface="Calibri" pitchFamily="34" charset="0"/>
              </a:rPr>
              <a:t>presente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3.5 Preço de venda a </a:t>
            </a:r>
            <a:r>
              <a:rPr lang="pt-BR" sz="2800" dirty="0" smtClean="0"/>
              <a:t>prazo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63616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3.6 Exercícios de </a:t>
            </a:r>
            <a:r>
              <a:rPr lang="pt-BR" sz="2800" dirty="0" smtClean="0"/>
              <a:t>fixação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77786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t-BR" dirty="0" smtClean="0">
                <a:solidFill>
                  <a:srgbClr val="FF0000"/>
                </a:solidFill>
                <a:effectLst/>
              </a:rPr>
              <a:t>Capítulo 4</a:t>
            </a:r>
            <a:br>
              <a:rPr lang="pt-BR" dirty="0" smtClean="0">
                <a:solidFill>
                  <a:srgbClr val="FF0000"/>
                </a:solidFill>
                <a:effectLst/>
              </a:rPr>
            </a:br>
            <a:r>
              <a:rPr lang="pt-BR" dirty="0" smtClean="0">
                <a:solidFill>
                  <a:srgbClr val="FF0000"/>
                </a:solidFill>
                <a:effectLst/>
              </a:rPr>
              <a:t/>
            </a:r>
            <a:br>
              <a:rPr lang="pt-BR" dirty="0" smtClean="0">
                <a:solidFill>
                  <a:srgbClr val="FF0000"/>
                </a:solidFill>
                <a:effectLst/>
              </a:rPr>
            </a:br>
            <a:r>
              <a:rPr lang="pt-BR" dirty="0" smtClean="0">
                <a:solidFill>
                  <a:srgbClr val="FF0000"/>
                </a:solidFill>
                <a:effectLst/>
              </a:rPr>
              <a:t>Margem de contribuição</a:t>
            </a:r>
            <a:endParaRPr lang="pt-BR" dirty="0"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0193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4.1 </a:t>
            </a:r>
            <a:r>
              <a:rPr lang="pt-BR" sz="2800" dirty="0" smtClean="0"/>
              <a:t>Introdução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250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612068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endParaRPr lang="pt-BR" sz="5400" b="1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5400" b="1" dirty="0" smtClean="0">
                <a:latin typeface="Calibri" pitchFamily="34" charset="0"/>
                <a:cs typeface="Calibri" pitchFamily="34" charset="0"/>
              </a:rPr>
              <a:t>1 – Introdução</a:t>
            </a:r>
          </a:p>
          <a:p>
            <a:pPr algn="ctr"/>
            <a:endParaRPr lang="pt-BR" sz="54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5400" b="1" dirty="0" smtClean="0">
                <a:latin typeface="Calibri" pitchFamily="34" charset="0"/>
                <a:cs typeface="Calibri" pitchFamily="34" charset="0"/>
              </a:rPr>
              <a:t>1.1 – Diferenças da gestão de custos no comércio e na indústria</a:t>
            </a: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27874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4.2 Conceito de margem de </a:t>
            </a:r>
            <a:r>
              <a:rPr lang="pt-BR" sz="2800" dirty="0" smtClean="0"/>
              <a:t>contribuição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28873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pt-BR" sz="2800" dirty="0"/>
              <a:t>4.3 Benefícios informativos e limitações </a:t>
            </a:r>
            <a:r>
              <a:rPr lang="pt-BR" sz="2800" dirty="0" smtClean="0"/>
              <a:t>associadas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32738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sz="1800" b="1" dirty="0" smtClean="0"/>
              <a:t>4.4.1 </a:t>
            </a:r>
            <a:r>
              <a:rPr lang="pt-BR" sz="1800" b="1" dirty="0"/>
              <a:t>Margem de contribuição por mercadorias</a:t>
            </a:r>
          </a:p>
          <a:p>
            <a:endParaRPr lang="pt-BR" sz="1800" b="1" dirty="0" smtClean="0"/>
          </a:p>
          <a:p>
            <a:r>
              <a:rPr lang="pt-BR" sz="1800" b="1" dirty="0" smtClean="0"/>
              <a:t>4.4.2 </a:t>
            </a:r>
            <a:r>
              <a:rPr lang="pt-BR" sz="1800" b="1" dirty="0"/>
              <a:t>Margem de contribuição por linhas de mercadorias</a:t>
            </a:r>
          </a:p>
          <a:p>
            <a:endParaRPr lang="pt-BR" sz="1800" b="1" dirty="0" smtClean="0"/>
          </a:p>
          <a:p>
            <a:r>
              <a:rPr lang="pt-BR" sz="1800" b="1" dirty="0" smtClean="0"/>
              <a:t>4.4.2.1 </a:t>
            </a:r>
            <a:r>
              <a:rPr lang="pt-BR" sz="1800" b="1" dirty="0"/>
              <a:t>Estudo de caso: desempenho de linhas de mercadorias em loja de confecções</a:t>
            </a:r>
          </a:p>
          <a:p>
            <a:endParaRPr lang="pt-BR" sz="1800" b="1" dirty="0" smtClean="0"/>
          </a:p>
          <a:p>
            <a:r>
              <a:rPr lang="pt-BR" sz="1800" b="1" dirty="0" smtClean="0"/>
              <a:t>4.4.3 </a:t>
            </a:r>
            <a:r>
              <a:rPr lang="pt-BR" sz="1800" b="1" dirty="0"/>
              <a:t>Margem de contribuição por vendedores</a:t>
            </a:r>
          </a:p>
          <a:p>
            <a:endParaRPr lang="pt-BR" sz="1800" b="1" dirty="0" smtClean="0"/>
          </a:p>
          <a:p>
            <a:r>
              <a:rPr lang="pt-BR" sz="1800" b="1" dirty="0" smtClean="0"/>
              <a:t>4.4.4 </a:t>
            </a:r>
            <a:r>
              <a:rPr lang="pt-BR" sz="1800" b="1" dirty="0"/>
              <a:t>Margem de contribuição por tipos de clientes</a:t>
            </a:r>
          </a:p>
          <a:p>
            <a:endParaRPr lang="pt-BR" sz="1800" b="1" dirty="0" smtClean="0"/>
          </a:p>
          <a:p>
            <a:r>
              <a:rPr lang="pt-BR" sz="1800" b="1" dirty="0" smtClean="0"/>
              <a:t>4.4.5 </a:t>
            </a:r>
            <a:r>
              <a:rPr lang="pt-BR" sz="1800" b="1" dirty="0"/>
              <a:t>Margem de contribuição por setor ou departamento</a:t>
            </a:r>
          </a:p>
          <a:p>
            <a:endParaRPr lang="pt-BR" sz="1800" b="1" dirty="0" smtClean="0"/>
          </a:p>
          <a:p>
            <a:r>
              <a:rPr lang="pt-BR" sz="1800" b="1" dirty="0" smtClean="0"/>
              <a:t>4.4.6 </a:t>
            </a:r>
            <a:r>
              <a:rPr lang="pt-BR" sz="1800" b="1" dirty="0"/>
              <a:t>Margem de contribuição da loja</a:t>
            </a:r>
          </a:p>
          <a:p>
            <a:endParaRPr lang="pt-BR" sz="1800" b="1" dirty="0" smtClean="0"/>
          </a:p>
          <a:p>
            <a:r>
              <a:rPr lang="pt-BR" sz="1800" b="1" dirty="0" smtClean="0"/>
              <a:t>4.4.7 </a:t>
            </a:r>
            <a:r>
              <a:rPr lang="pt-BR" sz="1800" b="1" dirty="0"/>
              <a:t>Margem de contribuição da rede de </a:t>
            </a:r>
            <a:r>
              <a:rPr lang="pt-BR" sz="1800" b="1" dirty="0" smtClean="0"/>
              <a:t>lojas</a:t>
            </a:r>
            <a:endParaRPr lang="pt-BR" sz="1800" b="1" dirty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35496" y="116632"/>
            <a:ext cx="9036496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pt-BR" sz="2800" dirty="0"/>
              <a:t>4.4 Relatórios gerenciais aplicáveis ao comércio </a:t>
            </a:r>
            <a:r>
              <a:rPr lang="pt-BR" sz="2800" dirty="0" smtClean="0"/>
              <a:t>varejista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33899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pt-BR" sz="2800" dirty="0"/>
              <a:t>4.5 Estudo de caso: bonificação em mercadorias ou desconto no preço de venda</a:t>
            </a:r>
            <a:r>
              <a:rPr lang="pt-BR" sz="2800" dirty="0" smtClean="0"/>
              <a:t>?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336932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4.6 Exercícios de </a:t>
            </a:r>
            <a:r>
              <a:rPr lang="pt-BR" sz="2800" dirty="0" smtClean="0"/>
              <a:t>fixação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85425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340768"/>
            <a:ext cx="7772400" cy="2952327"/>
          </a:xfrm>
        </p:spPr>
        <p:txBody>
          <a:bodyPr>
            <a:normAutofit fontScale="90000"/>
          </a:bodyPr>
          <a:lstStyle/>
          <a:p>
            <a:pPr algn="ctr"/>
            <a:r>
              <a:rPr lang="pt-BR" dirty="0" smtClean="0">
                <a:solidFill>
                  <a:srgbClr val="FF0000"/>
                </a:solidFill>
                <a:effectLst/>
              </a:rPr>
              <a:t>Capítulo 5</a:t>
            </a:r>
            <a:br>
              <a:rPr lang="pt-BR" dirty="0" smtClean="0">
                <a:solidFill>
                  <a:srgbClr val="FF0000"/>
                </a:solidFill>
                <a:effectLst/>
              </a:rPr>
            </a:br>
            <a:r>
              <a:rPr lang="pt-BR" dirty="0" smtClean="0">
                <a:solidFill>
                  <a:srgbClr val="FF0000"/>
                </a:solidFill>
                <a:effectLst/>
              </a:rPr>
              <a:t/>
            </a:r>
            <a:br>
              <a:rPr lang="pt-BR" dirty="0" smtClean="0">
                <a:solidFill>
                  <a:srgbClr val="FF0000"/>
                </a:solidFill>
                <a:effectLst/>
              </a:rPr>
            </a:br>
            <a:r>
              <a:rPr lang="pt-BR" dirty="0" smtClean="0">
                <a:solidFill>
                  <a:srgbClr val="FF0000"/>
                </a:solidFill>
                <a:effectLst/>
              </a:rPr>
              <a:t>Ponto de equilíbrio operacional</a:t>
            </a:r>
            <a:endParaRPr lang="pt-BR" dirty="0"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776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pt-BR" dirty="0"/>
              <a:t> </a:t>
            </a:r>
          </a:p>
          <a:p>
            <a:pPr marL="109728" indent="0">
              <a:buNone/>
            </a:pPr>
            <a:endParaRPr lang="pt-BR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5.1 Conceito de ponto de equilíbrio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50115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5.2.1 </a:t>
            </a:r>
            <a:r>
              <a:rPr lang="pt-BR" b="1" dirty="0">
                <a:latin typeface="Calibri" pitchFamily="34" charset="0"/>
                <a:cs typeface="Calibri" pitchFamily="34" charset="0"/>
              </a:rPr>
              <a:t>Ponto de equilíbrio contábil em unidades (PEC Unid</a:t>
            </a:r>
            <a:r>
              <a:rPr lang="pt-BR" b="1" dirty="0" smtClean="0">
                <a:latin typeface="Calibri" pitchFamily="34" charset="0"/>
                <a:cs typeface="Calibri" pitchFamily="34" charset="0"/>
              </a:rPr>
              <a:t>.)</a:t>
            </a:r>
          </a:p>
          <a:p>
            <a:endParaRPr lang="pt-BR" b="1" dirty="0">
              <a:latin typeface="Calibri" pitchFamily="34" charset="0"/>
              <a:cs typeface="Calibri" pitchFamily="34" charset="0"/>
            </a:endParaRPr>
          </a:p>
          <a:p>
            <a:r>
              <a:rPr lang="pt-BR" b="1" dirty="0">
                <a:latin typeface="Calibri" pitchFamily="34" charset="0"/>
                <a:cs typeface="Calibri" pitchFamily="34" charset="0"/>
              </a:rPr>
              <a:t>5.2.2 Ponto de equilíbrio contábil em valor (PEC Valor)</a:t>
            </a:r>
          </a:p>
          <a:p>
            <a:endParaRPr lang="pt-BR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5.2.3 </a:t>
            </a:r>
            <a:r>
              <a:rPr lang="pt-BR" b="1" dirty="0">
                <a:latin typeface="Calibri" pitchFamily="34" charset="0"/>
                <a:cs typeface="Calibri" pitchFamily="34" charset="0"/>
              </a:rPr>
              <a:t>Ponto de equilíbrio financeiro (PE Fin.)</a:t>
            </a:r>
          </a:p>
          <a:p>
            <a:endParaRPr lang="pt-BR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5.2.4 </a:t>
            </a:r>
            <a:r>
              <a:rPr lang="pt-BR" b="1" dirty="0">
                <a:latin typeface="Calibri" pitchFamily="34" charset="0"/>
                <a:cs typeface="Calibri" pitchFamily="34" charset="0"/>
              </a:rPr>
              <a:t>Ponto de equilíbrio econômico (PE Econ.)</a:t>
            </a:r>
          </a:p>
          <a:p>
            <a:endParaRPr lang="pt-BR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5.2.5 </a:t>
            </a:r>
            <a:r>
              <a:rPr lang="pt-BR" b="1" dirty="0">
                <a:latin typeface="Calibri" pitchFamily="34" charset="0"/>
                <a:cs typeface="Calibri" pitchFamily="34" charset="0"/>
              </a:rPr>
              <a:t>Ponto de equilíbrio </a:t>
            </a:r>
            <a:r>
              <a:rPr lang="pt-BR" b="1" dirty="0" err="1">
                <a:latin typeface="Calibri" pitchFamily="34" charset="0"/>
                <a:cs typeface="Calibri" pitchFamily="34" charset="0"/>
              </a:rPr>
              <a:t>mix</a:t>
            </a:r>
            <a:r>
              <a:rPr lang="pt-BR" b="1" dirty="0">
                <a:latin typeface="Calibri" pitchFamily="34" charset="0"/>
                <a:cs typeface="Calibri" pitchFamily="34" charset="0"/>
              </a:rPr>
              <a:t> (envolve mais de uma mercadoria)</a:t>
            </a:r>
          </a:p>
          <a:p>
            <a:endParaRPr lang="pt-BR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5.2.6 </a:t>
            </a:r>
            <a:r>
              <a:rPr lang="pt-BR" b="1" dirty="0">
                <a:latin typeface="Calibri" pitchFamily="34" charset="0"/>
                <a:cs typeface="Calibri" pitchFamily="34" charset="0"/>
              </a:rPr>
              <a:t>Outras modalidades do ponto de equilíbrio </a:t>
            </a:r>
            <a:r>
              <a:rPr lang="pt-BR" b="1" dirty="0" err="1" smtClean="0">
                <a:latin typeface="Calibri" pitchFamily="34" charset="0"/>
                <a:cs typeface="Calibri" pitchFamily="34" charset="0"/>
              </a:rPr>
              <a:t>mix</a:t>
            </a:r>
            <a:endParaRPr lang="pt-BR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5.2 Tipos de ponto de </a:t>
            </a:r>
            <a:r>
              <a:rPr lang="pt-BR" sz="2800" dirty="0" smtClean="0"/>
              <a:t>equilíbrio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392921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pt-BR" sz="2800" dirty="0"/>
              <a:t>5.3 Benefícios e limitações do ponto de </a:t>
            </a:r>
            <a:r>
              <a:rPr lang="pt-BR" sz="2800" dirty="0" smtClean="0"/>
              <a:t>equilíbrio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09479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endParaRPr lang="pt-BR" sz="48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pt-BR" sz="4800" b="1" dirty="0" smtClean="0">
                <a:latin typeface="Calibri" pitchFamily="34" charset="0"/>
                <a:cs typeface="Calibri" pitchFamily="34" charset="0"/>
              </a:rPr>
              <a:t>5.4.1 </a:t>
            </a:r>
            <a:r>
              <a:rPr lang="pt-BR" sz="4800" b="1" dirty="0">
                <a:latin typeface="Calibri" pitchFamily="34" charset="0"/>
                <a:cs typeface="Calibri" pitchFamily="34" charset="0"/>
              </a:rPr>
              <a:t>Ponto de fechamento da loja na baixa temporada</a:t>
            </a:r>
          </a:p>
          <a:p>
            <a:endParaRPr lang="pt-BR" sz="48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pt-BR" sz="4800" b="1" dirty="0" smtClean="0">
                <a:latin typeface="Calibri" pitchFamily="34" charset="0"/>
                <a:cs typeface="Calibri" pitchFamily="34" charset="0"/>
              </a:rPr>
              <a:t>5.4.2 </a:t>
            </a:r>
            <a:r>
              <a:rPr lang="pt-BR" sz="4800" b="1" dirty="0">
                <a:latin typeface="Calibri" pitchFamily="34" charset="0"/>
                <a:cs typeface="Calibri" pitchFamily="34" charset="0"/>
              </a:rPr>
              <a:t>Comprar </a:t>
            </a:r>
            <a:r>
              <a:rPr lang="pt-BR" sz="4800" b="1" i="1" dirty="0">
                <a:latin typeface="Calibri" pitchFamily="34" charset="0"/>
                <a:cs typeface="Calibri" pitchFamily="34" charset="0"/>
              </a:rPr>
              <a:t>versus</a:t>
            </a:r>
            <a:r>
              <a:rPr lang="pt-BR" sz="4800" b="1" dirty="0">
                <a:latin typeface="Calibri" pitchFamily="34" charset="0"/>
                <a:cs typeface="Calibri" pitchFamily="34" charset="0"/>
              </a:rPr>
              <a:t> fabricar</a:t>
            </a:r>
          </a:p>
          <a:p>
            <a:endParaRPr lang="pt-BR" sz="4800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pt-BR" sz="2800" dirty="0"/>
              <a:t>5.4 Aplicações adicionais do conceito de ponto de </a:t>
            </a:r>
            <a:r>
              <a:rPr lang="pt-BR" sz="2800" dirty="0" smtClean="0"/>
              <a:t>equilíbrio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343112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sz="4800" b="1" dirty="0">
                <a:latin typeface="Calibri" pitchFamily="34" charset="0"/>
                <a:cs typeface="Calibri" pitchFamily="34" charset="0"/>
              </a:rPr>
              <a:t>1.2.1 </a:t>
            </a:r>
            <a:r>
              <a:rPr lang="pt-BR" sz="4800" b="1" dirty="0" smtClean="0">
                <a:latin typeface="Calibri" pitchFamily="34" charset="0"/>
                <a:cs typeface="Calibri" pitchFamily="34" charset="0"/>
              </a:rPr>
              <a:t>Gastos</a:t>
            </a:r>
            <a:endParaRPr lang="pt-BR" sz="4800" b="1" dirty="0">
              <a:latin typeface="Calibri" pitchFamily="34" charset="0"/>
              <a:cs typeface="Calibri" pitchFamily="34" charset="0"/>
            </a:endParaRPr>
          </a:p>
          <a:p>
            <a:r>
              <a:rPr lang="pt-BR" sz="4800" b="1" dirty="0">
                <a:latin typeface="Calibri" pitchFamily="34" charset="0"/>
                <a:cs typeface="Calibri" pitchFamily="34" charset="0"/>
              </a:rPr>
              <a:t>1.2.2 Desembolsos </a:t>
            </a:r>
            <a:endParaRPr lang="pt-BR" sz="48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pt-BR" sz="4800" b="1" dirty="0" smtClean="0">
                <a:latin typeface="Calibri" pitchFamily="34" charset="0"/>
                <a:cs typeface="Calibri" pitchFamily="34" charset="0"/>
              </a:rPr>
              <a:t>1.2.3 </a:t>
            </a:r>
            <a:r>
              <a:rPr lang="pt-BR" sz="4800" b="1" dirty="0">
                <a:latin typeface="Calibri" pitchFamily="34" charset="0"/>
                <a:cs typeface="Calibri" pitchFamily="34" charset="0"/>
              </a:rPr>
              <a:t>Investimentos </a:t>
            </a:r>
            <a:endParaRPr lang="pt-BR" sz="48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pt-BR" sz="4800" b="1" dirty="0" smtClean="0">
                <a:latin typeface="Calibri" pitchFamily="34" charset="0"/>
                <a:cs typeface="Calibri" pitchFamily="34" charset="0"/>
              </a:rPr>
              <a:t>1.2.4 Custos</a:t>
            </a:r>
            <a:endParaRPr lang="pt-BR" sz="4800" b="1" dirty="0">
              <a:latin typeface="Calibri" pitchFamily="34" charset="0"/>
              <a:cs typeface="Calibri" pitchFamily="34" charset="0"/>
            </a:endParaRPr>
          </a:p>
          <a:p>
            <a:r>
              <a:rPr lang="pt-BR" sz="4800" b="1" dirty="0">
                <a:latin typeface="Calibri" pitchFamily="34" charset="0"/>
                <a:cs typeface="Calibri" pitchFamily="34" charset="0"/>
              </a:rPr>
              <a:t>1.2.5 </a:t>
            </a:r>
            <a:r>
              <a:rPr lang="pt-BR" sz="4800" b="1" dirty="0" smtClean="0">
                <a:latin typeface="Calibri" pitchFamily="34" charset="0"/>
                <a:cs typeface="Calibri" pitchFamily="34" charset="0"/>
              </a:rPr>
              <a:t>Despesas</a:t>
            </a:r>
          </a:p>
          <a:p>
            <a:r>
              <a:rPr lang="pt-BR" sz="4800" b="1" dirty="0" smtClean="0">
                <a:latin typeface="Calibri" pitchFamily="34" charset="0"/>
                <a:cs typeface="Calibri" pitchFamily="34" charset="0"/>
              </a:rPr>
              <a:t>1.2.6 Perdas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 smtClean="0">
                <a:latin typeface="Calibri" pitchFamily="34" charset="0"/>
                <a:cs typeface="Calibri" pitchFamily="34" charset="0"/>
              </a:rPr>
              <a:t>1.2 – Conceitos fundamentais 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53516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5.5 Exercícios de </a:t>
            </a:r>
            <a:r>
              <a:rPr lang="pt-BR" sz="2800" dirty="0" smtClean="0"/>
              <a:t>fixação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07004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3600399"/>
          </a:xfrm>
        </p:spPr>
        <p:txBody>
          <a:bodyPr>
            <a:normAutofit fontScale="90000"/>
          </a:bodyPr>
          <a:lstStyle/>
          <a:p>
            <a:pPr algn="ctr"/>
            <a:r>
              <a:rPr lang="pt-BR" dirty="0" smtClean="0">
                <a:solidFill>
                  <a:srgbClr val="FF0000"/>
                </a:solidFill>
                <a:effectLst/>
              </a:rPr>
              <a:t>Capítulo 6</a:t>
            </a:r>
            <a:br>
              <a:rPr lang="pt-BR" dirty="0" smtClean="0">
                <a:solidFill>
                  <a:srgbClr val="FF0000"/>
                </a:solidFill>
                <a:effectLst/>
              </a:rPr>
            </a:br>
            <a:r>
              <a:rPr lang="pt-BR" dirty="0" smtClean="0">
                <a:solidFill>
                  <a:srgbClr val="FF0000"/>
                </a:solidFill>
                <a:effectLst/>
              </a:rPr>
              <a:t/>
            </a:r>
            <a:br>
              <a:rPr lang="pt-BR" dirty="0" smtClean="0">
                <a:solidFill>
                  <a:srgbClr val="FF0000"/>
                </a:solidFill>
                <a:effectLst/>
              </a:rPr>
            </a:br>
            <a:r>
              <a:rPr lang="pt-BR" dirty="0" smtClean="0">
                <a:solidFill>
                  <a:srgbClr val="FF0000"/>
                </a:solidFill>
                <a:effectLst/>
              </a:rPr>
              <a:t>Margem de segurança e estudo de caso sobre Análise </a:t>
            </a:r>
            <a:r>
              <a:rPr lang="pt-BR" dirty="0" err="1" smtClean="0">
                <a:solidFill>
                  <a:srgbClr val="FF0000"/>
                </a:solidFill>
                <a:effectLst/>
              </a:rPr>
              <a:t>CVL</a:t>
            </a:r>
            <a:endParaRPr lang="pt-BR" dirty="0"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0380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sz="4000" b="1" dirty="0" smtClean="0">
                <a:latin typeface="Calibri" pitchFamily="34" charset="0"/>
                <a:cs typeface="Calibri" pitchFamily="34" charset="0"/>
              </a:rPr>
              <a:t>6.1.1 </a:t>
            </a:r>
            <a:r>
              <a:rPr lang="pt-BR" sz="4000" b="1" dirty="0">
                <a:latin typeface="Calibri" pitchFamily="34" charset="0"/>
                <a:cs typeface="Calibri" pitchFamily="34" charset="0"/>
              </a:rPr>
              <a:t>Margem de segurança em unidades</a:t>
            </a:r>
          </a:p>
          <a:p>
            <a:endParaRPr lang="pt-BR" sz="40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pt-BR" sz="4000" b="1" dirty="0" smtClean="0">
                <a:latin typeface="Calibri" pitchFamily="34" charset="0"/>
                <a:cs typeface="Calibri" pitchFamily="34" charset="0"/>
              </a:rPr>
              <a:t>6.1.2 </a:t>
            </a:r>
            <a:r>
              <a:rPr lang="pt-BR" sz="4000" b="1" dirty="0">
                <a:latin typeface="Calibri" pitchFamily="34" charset="0"/>
                <a:cs typeface="Calibri" pitchFamily="34" charset="0"/>
              </a:rPr>
              <a:t>Margem de segurança em valor monetário ($)</a:t>
            </a:r>
          </a:p>
          <a:p>
            <a:endParaRPr lang="pt-BR" sz="40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pt-BR" sz="4000" b="1" dirty="0" smtClean="0">
                <a:latin typeface="Calibri" pitchFamily="34" charset="0"/>
                <a:cs typeface="Calibri" pitchFamily="34" charset="0"/>
              </a:rPr>
              <a:t>6.1.3 </a:t>
            </a:r>
            <a:r>
              <a:rPr lang="pt-BR" sz="4000" b="1" dirty="0">
                <a:latin typeface="Calibri" pitchFamily="34" charset="0"/>
                <a:cs typeface="Calibri" pitchFamily="34" charset="0"/>
              </a:rPr>
              <a:t>Margem de segurança </a:t>
            </a:r>
            <a:r>
              <a:rPr lang="pt-BR" sz="4000" b="1" dirty="0" smtClean="0">
                <a:latin typeface="Calibri" pitchFamily="34" charset="0"/>
                <a:cs typeface="Calibri" pitchFamily="34" charset="0"/>
              </a:rPr>
              <a:t>percentual</a:t>
            </a:r>
            <a:endParaRPr lang="pt-BR" sz="4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 6.1 Margem de segurança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3860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92088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pt-BR" sz="2800" dirty="0"/>
              <a:t>6.2 Aplicação da análise </a:t>
            </a:r>
            <a:r>
              <a:rPr lang="pt-BR" sz="2800" dirty="0" err="1"/>
              <a:t>CVL</a:t>
            </a:r>
            <a:r>
              <a:rPr lang="pt-BR" sz="2800" dirty="0"/>
              <a:t> em empresas varejistas de pequeno </a:t>
            </a:r>
            <a:r>
              <a:rPr lang="pt-BR" sz="2800" dirty="0" smtClean="0"/>
              <a:t>porte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4789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pt-BR" dirty="0"/>
              <a:t> 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6.3 Contexto do caso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74748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pt-BR" sz="2800" b="1" dirty="0" smtClean="0">
                <a:latin typeface="Calibri" pitchFamily="34" charset="0"/>
                <a:cs typeface="Calibri" pitchFamily="34" charset="0"/>
              </a:rPr>
              <a:t>6.4.1 </a:t>
            </a:r>
            <a:r>
              <a:rPr lang="pt-BR" sz="2800" b="1" dirty="0">
                <a:latin typeface="Calibri" pitchFamily="34" charset="0"/>
                <a:cs typeface="Calibri" pitchFamily="34" charset="0"/>
              </a:rPr>
              <a:t>Coleta dos dados e cálculo da margem de contribuição unitária e total</a:t>
            </a:r>
          </a:p>
          <a:p>
            <a:endParaRPr lang="pt-BR" sz="28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pt-BR" sz="2800" b="1" dirty="0" smtClean="0">
                <a:latin typeface="Calibri" pitchFamily="34" charset="0"/>
                <a:cs typeface="Calibri" pitchFamily="34" charset="0"/>
              </a:rPr>
              <a:t>6.4.2 </a:t>
            </a:r>
            <a:r>
              <a:rPr lang="pt-BR" sz="2800" b="1" dirty="0">
                <a:latin typeface="Calibri" pitchFamily="34" charset="0"/>
                <a:cs typeface="Calibri" pitchFamily="34" charset="0"/>
              </a:rPr>
              <a:t>Levantamento das despesas fixas mensais</a:t>
            </a:r>
          </a:p>
          <a:p>
            <a:endParaRPr lang="pt-BR" sz="28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pt-BR" sz="2800" b="1" dirty="0" smtClean="0">
                <a:latin typeface="Calibri" pitchFamily="34" charset="0"/>
                <a:cs typeface="Calibri" pitchFamily="34" charset="0"/>
              </a:rPr>
              <a:t>6.4.3 </a:t>
            </a:r>
            <a:r>
              <a:rPr lang="pt-BR" sz="2800" b="1" dirty="0">
                <a:latin typeface="Calibri" pitchFamily="34" charset="0"/>
                <a:cs typeface="Calibri" pitchFamily="34" charset="0"/>
              </a:rPr>
              <a:t>Ponto de equilíbrio em valor ($) e unidades</a:t>
            </a:r>
          </a:p>
          <a:p>
            <a:endParaRPr lang="pt-BR" sz="28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pt-BR" sz="2800" b="1" dirty="0" smtClean="0">
                <a:latin typeface="Calibri" pitchFamily="34" charset="0"/>
                <a:cs typeface="Calibri" pitchFamily="34" charset="0"/>
              </a:rPr>
              <a:t>6.4.4 </a:t>
            </a:r>
            <a:r>
              <a:rPr lang="pt-BR" sz="2800" b="1" dirty="0">
                <a:latin typeface="Calibri" pitchFamily="34" charset="0"/>
                <a:cs typeface="Calibri" pitchFamily="34" charset="0"/>
              </a:rPr>
              <a:t>Margem de segurança em unidades (litros) e em valor ($)</a:t>
            </a:r>
          </a:p>
          <a:p>
            <a:endParaRPr lang="pt-BR" sz="28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pt-BR" sz="2800" b="1" dirty="0" smtClean="0">
                <a:latin typeface="Calibri" pitchFamily="34" charset="0"/>
                <a:cs typeface="Calibri" pitchFamily="34" charset="0"/>
              </a:rPr>
              <a:t>6.4.5 </a:t>
            </a:r>
            <a:r>
              <a:rPr lang="pt-BR" sz="2800" b="1" dirty="0">
                <a:latin typeface="Calibri" pitchFamily="34" charset="0"/>
                <a:cs typeface="Calibri" pitchFamily="34" charset="0"/>
              </a:rPr>
              <a:t>Demonstrativo do resultado mensal (ocorrido ou projetado</a:t>
            </a:r>
            <a:r>
              <a:rPr lang="pt-BR" sz="2800" b="1" dirty="0" smtClean="0">
                <a:latin typeface="Calibri" pitchFamily="34" charset="0"/>
                <a:cs typeface="Calibri" pitchFamily="34" charset="0"/>
              </a:rPr>
              <a:t>)</a:t>
            </a:r>
            <a:endParaRPr lang="pt-BR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6.4 Etapas </a:t>
            </a:r>
            <a:r>
              <a:rPr lang="pt-BR" sz="2800" dirty="0" smtClean="0"/>
              <a:t>seguidas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75756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260648"/>
            <a:ext cx="8784976" cy="597666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endParaRPr lang="pt-BR" sz="6000" b="1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6000" b="1" dirty="0" smtClean="0">
                <a:latin typeface="Calibri" pitchFamily="34" charset="0"/>
                <a:cs typeface="Calibri" pitchFamily="34" charset="0"/>
              </a:rPr>
              <a:t>6.5 </a:t>
            </a:r>
            <a:r>
              <a:rPr lang="pt-BR" sz="6000" b="1" dirty="0">
                <a:latin typeface="Calibri" pitchFamily="34" charset="0"/>
                <a:cs typeface="Calibri" pitchFamily="34" charset="0"/>
              </a:rPr>
              <a:t>Considerações finais</a:t>
            </a:r>
          </a:p>
          <a:p>
            <a:pPr algn="ctr"/>
            <a:endParaRPr lang="pt-BR" sz="6000" b="1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6000" b="1" dirty="0" smtClean="0">
                <a:latin typeface="Calibri" pitchFamily="34" charset="0"/>
                <a:cs typeface="Calibri" pitchFamily="34" charset="0"/>
              </a:rPr>
              <a:t>6.6 </a:t>
            </a:r>
            <a:r>
              <a:rPr lang="pt-BR" sz="6000" b="1" dirty="0">
                <a:latin typeface="Calibri" pitchFamily="34" charset="0"/>
                <a:cs typeface="Calibri" pitchFamily="34" charset="0"/>
              </a:rPr>
              <a:t>Exercícios de fixação</a:t>
            </a:r>
          </a:p>
          <a:p>
            <a:pPr algn="ctr"/>
            <a:endParaRPr lang="pt-BR" sz="6000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73822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764704"/>
            <a:ext cx="7772400" cy="3816423"/>
          </a:xfrm>
        </p:spPr>
        <p:txBody>
          <a:bodyPr>
            <a:normAutofit/>
          </a:bodyPr>
          <a:lstStyle/>
          <a:p>
            <a:pPr algn="ctr"/>
            <a:r>
              <a:rPr lang="pt-BR" dirty="0" smtClean="0">
                <a:solidFill>
                  <a:srgbClr val="FF0000"/>
                </a:solidFill>
                <a:effectLst/>
              </a:rPr>
              <a:t>Capítulo 7</a:t>
            </a:r>
            <a:br>
              <a:rPr lang="pt-BR" dirty="0" smtClean="0">
                <a:solidFill>
                  <a:srgbClr val="FF0000"/>
                </a:solidFill>
                <a:effectLst/>
              </a:rPr>
            </a:br>
            <a:r>
              <a:rPr lang="pt-BR" dirty="0" smtClean="0">
                <a:solidFill>
                  <a:srgbClr val="FF0000"/>
                </a:solidFill>
                <a:effectLst/>
              </a:rPr>
              <a:t/>
            </a:r>
            <a:br>
              <a:rPr lang="pt-BR" dirty="0" smtClean="0">
                <a:solidFill>
                  <a:srgbClr val="FF0000"/>
                </a:solidFill>
                <a:effectLst/>
              </a:rPr>
            </a:br>
            <a:r>
              <a:rPr lang="pt-BR" dirty="0" smtClean="0">
                <a:solidFill>
                  <a:srgbClr val="FF0000"/>
                </a:solidFill>
                <a:effectLst/>
              </a:rPr>
              <a:t>Aplicação prática da rentabilidade de segmentos de mercado</a:t>
            </a:r>
            <a:endParaRPr lang="pt-BR" dirty="0"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2045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pt-BR" dirty="0"/>
              <a:t> </a:t>
            </a:r>
            <a:endParaRPr lang="pt-BR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7.1 </a:t>
            </a:r>
            <a:r>
              <a:rPr lang="pt-BR" sz="2800" dirty="0" smtClean="0"/>
              <a:t>Introdução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24786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7.2.1 </a:t>
            </a:r>
            <a:r>
              <a:rPr lang="pt-BR" b="1" dirty="0">
                <a:latin typeface="Calibri" pitchFamily="34" charset="0"/>
                <a:cs typeface="Calibri" pitchFamily="34" charset="0"/>
              </a:rPr>
              <a:t>O contexto da empresa</a:t>
            </a:r>
          </a:p>
          <a:p>
            <a:endParaRPr lang="pt-BR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7.2.2 </a:t>
            </a:r>
            <a:r>
              <a:rPr lang="pt-BR" b="1" dirty="0">
                <a:latin typeface="Calibri" pitchFamily="34" charset="0"/>
                <a:cs typeface="Calibri" pitchFamily="34" charset="0"/>
              </a:rPr>
              <a:t>Coleta de dados</a:t>
            </a:r>
          </a:p>
          <a:p>
            <a:endParaRPr lang="pt-BR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7.2.3 </a:t>
            </a:r>
            <a:r>
              <a:rPr lang="pt-BR" b="1" dirty="0">
                <a:latin typeface="Calibri" pitchFamily="34" charset="0"/>
                <a:cs typeface="Calibri" pitchFamily="34" charset="0"/>
              </a:rPr>
              <a:t>Cálculo da margem de contribuição das mercadorias</a:t>
            </a:r>
          </a:p>
          <a:p>
            <a:endParaRPr lang="pt-BR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7.2.4 </a:t>
            </a:r>
            <a:r>
              <a:rPr lang="pt-BR" b="1" dirty="0">
                <a:latin typeface="Calibri" pitchFamily="34" charset="0"/>
                <a:cs typeface="Calibri" pitchFamily="34" charset="0"/>
              </a:rPr>
              <a:t>Elaboração e análise de relatórios gerenciais</a:t>
            </a:r>
          </a:p>
          <a:p>
            <a:endParaRPr lang="pt-BR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7.2.4.1 </a:t>
            </a:r>
            <a:r>
              <a:rPr lang="pt-BR" b="1" dirty="0">
                <a:latin typeface="Calibri" pitchFamily="34" charset="0"/>
                <a:cs typeface="Calibri" pitchFamily="34" charset="0"/>
              </a:rPr>
              <a:t>Desempenho das linhas de mercadorias</a:t>
            </a:r>
          </a:p>
          <a:p>
            <a:endParaRPr lang="pt-BR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7.2.4.2 </a:t>
            </a:r>
            <a:r>
              <a:rPr lang="pt-BR" b="1" dirty="0">
                <a:latin typeface="Calibri" pitchFamily="34" charset="0"/>
                <a:cs typeface="Calibri" pitchFamily="34" charset="0"/>
              </a:rPr>
              <a:t>Rentabilidade de vendedores</a:t>
            </a:r>
          </a:p>
          <a:p>
            <a:endParaRPr lang="pt-BR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7.2.5 </a:t>
            </a:r>
            <a:r>
              <a:rPr lang="pt-BR" b="1" dirty="0">
                <a:latin typeface="Calibri" pitchFamily="34" charset="0"/>
                <a:cs typeface="Calibri" pitchFamily="34" charset="0"/>
              </a:rPr>
              <a:t>Relatórios de desempenho das lojas da </a:t>
            </a:r>
            <a:r>
              <a:rPr lang="pt-BR" b="1" dirty="0" smtClean="0">
                <a:latin typeface="Calibri" pitchFamily="34" charset="0"/>
                <a:cs typeface="Calibri" pitchFamily="34" charset="0"/>
              </a:rPr>
              <a:t>rede</a:t>
            </a:r>
            <a:endParaRPr lang="pt-BR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72008"/>
            <a:ext cx="8229600" cy="836712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pt-BR" sz="2800" dirty="0"/>
              <a:t>7.2 Estudo de caso: análise de rentabilidade dos segmentos de mercado em loja de </a:t>
            </a:r>
            <a:r>
              <a:rPr lang="pt-BR" sz="2800" dirty="0" smtClean="0"/>
              <a:t>confecções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377247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endParaRPr lang="pt-BR" sz="6000" b="1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6000" b="1" dirty="0" smtClean="0">
                <a:latin typeface="Calibri" pitchFamily="34" charset="0"/>
                <a:cs typeface="Calibri" pitchFamily="34" charset="0"/>
              </a:rPr>
              <a:t>1.2.7 – Por que é importante distinguir os conceitos fundamentais?</a:t>
            </a: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419873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endParaRPr lang="pt-BR" sz="5400" b="1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5400" b="1" dirty="0" smtClean="0">
                <a:latin typeface="Calibri" pitchFamily="34" charset="0"/>
                <a:cs typeface="Calibri" pitchFamily="34" charset="0"/>
              </a:rPr>
              <a:t>7.3 </a:t>
            </a:r>
            <a:r>
              <a:rPr lang="pt-BR" sz="5400" b="1" dirty="0">
                <a:latin typeface="Calibri" pitchFamily="34" charset="0"/>
                <a:cs typeface="Calibri" pitchFamily="34" charset="0"/>
              </a:rPr>
              <a:t>Considerações finais</a:t>
            </a:r>
          </a:p>
          <a:p>
            <a:pPr algn="ctr"/>
            <a:endParaRPr lang="pt-BR" sz="5400" b="1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5400" b="1" dirty="0" smtClean="0">
                <a:latin typeface="Calibri" pitchFamily="34" charset="0"/>
                <a:cs typeface="Calibri" pitchFamily="34" charset="0"/>
              </a:rPr>
              <a:t>7.4 </a:t>
            </a:r>
            <a:r>
              <a:rPr lang="pt-BR" sz="5400" b="1" dirty="0">
                <a:latin typeface="Calibri" pitchFamily="34" charset="0"/>
                <a:cs typeface="Calibri" pitchFamily="34" charset="0"/>
              </a:rPr>
              <a:t>Exercícios de fixação</a:t>
            </a:r>
          </a:p>
          <a:p>
            <a:pPr algn="ctr"/>
            <a:endParaRPr lang="pt-BR" sz="5400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92531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899374"/>
            <a:ext cx="7772400" cy="3969786"/>
          </a:xfrm>
        </p:spPr>
        <p:txBody>
          <a:bodyPr>
            <a:normAutofit fontScale="90000"/>
          </a:bodyPr>
          <a:lstStyle/>
          <a:p>
            <a:pPr algn="ctr"/>
            <a:r>
              <a:rPr lang="pt-BR" dirty="0" smtClean="0">
                <a:solidFill>
                  <a:srgbClr val="FF0000"/>
                </a:solidFill>
                <a:effectLst/>
              </a:rPr>
              <a:t>Capítulo 8</a:t>
            </a:r>
            <a:br>
              <a:rPr lang="pt-BR" dirty="0" smtClean="0">
                <a:solidFill>
                  <a:srgbClr val="FF0000"/>
                </a:solidFill>
                <a:effectLst/>
              </a:rPr>
            </a:br>
            <a:r>
              <a:rPr lang="pt-BR" dirty="0" smtClean="0">
                <a:solidFill>
                  <a:srgbClr val="FF0000"/>
                </a:solidFill>
                <a:effectLst/>
              </a:rPr>
              <a:t/>
            </a:r>
            <a:br>
              <a:rPr lang="pt-BR" dirty="0" smtClean="0">
                <a:solidFill>
                  <a:srgbClr val="FF0000"/>
                </a:solidFill>
                <a:effectLst/>
              </a:rPr>
            </a:br>
            <a:r>
              <a:rPr lang="pt-BR" dirty="0" smtClean="0">
                <a:solidFill>
                  <a:srgbClr val="FF0000"/>
                </a:solidFill>
                <a:effectLst/>
              </a:rPr>
              <a:t>Aplicações da matemática financeira na gestão de custos e preços de venda do comércio varejista</a:t>
            </a:r>
            <a:endParaRPr lang="pt-BR" dirty="0"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9628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dirty="0" smtClean="0"/>
              <a:t>.</a:t>
            </a:r>
            <a:endParaRPr lang="pt-BR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8.1 </a:t>
            </a:r>
            <a:r>
              <a:rPr lang="pt-BR" sz="2800" dirty="0" smtClean="0"/>
              <a:t>Introdução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51430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sz="6000" b="1" dirty="0" smtClean="0">
                <a:latin typeface="Calibri" pitchFamily="34" charset="0"/>
                <a:cs typeface="Calibri" pitchFamily="34" charset="0"/>
              </a:rPr>
              <a:t>8.2.1 </a:t>
            </a:r>
            <a:r>
              <a:rPr lang="pt-BR" sz="6000" b="1" dirty="0">
                <a:latin typeface="Calibri" pitchFamily="34" charset="0"/>
                <a:cs typeface="Calibri" pitchFamily="34" charset="0"/>
              </a:rPr>
              <a:t>Prazo médio de estocagem (</a:t>
            </a:r>
            <a:r>
              <a:rPr lang="pt-BR" sz="6000" b="1" dirty="0" err="1">
                <a:latin typeface="Calibri" pitchFamily="34" charset="0"/>
                <a:cs typeface="Calibri" pitchFamily="34" charset="0"/>
              </a:rPr>
              <a:t>PME</a:t>
            </a:r>
            <a:r>
              <a:rPr lang="pt-BR" sz="6000" b="1" dirty="0">
                <a:latin typeface="Calibri" pitchFamily="34" charset="0"/>
                <a:cs typeface="Calibri" pitchFamily="34" charset="0"/>
              </a:rPr>
              <a:t>)</a:t>
            </a:r>
          </a:p>
          <a:p>
            <a:endParaRPr lang="pt-BR" sz="60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pt-BR" sz="6000" b="1" dirty="0" smtClean="0">
                <a:latin typeface="Calibri" pitchFamily="34" charset="0"/>
                <a:cs typeface="Calibri" pitchFamily="34" charset="0"/>
              </a:rPr>
              <a:t>8.2.2 </a:t>
            </a:r>
            <a:r>
              <a:rPr lang="pt-BR" sz="6000" b="1" dirty="0">
                <a:latin typeface="Calibri" pitchFamily="34" charset="0"/>
                <a:cs typeface="Calibri" pitchFamily="34" charset="0"/>
              </a:rPr>
              <a:t>Custo financeiro do </a:t>
            </a:r>
            <a:r>
              <a:rPr lang="pt-BR" sz="6000" b="1" dirty="0" smtClean="0">
                <a:latin typeface="Calibri" pitchFamily="34" charset="0"/>
                <a:cs typeface="Calibri" pitchFamily="34" charset="0"/>
              </a:rPr>
              <a:t>estoque</a:t>
            </a:r>
            <a:endParaRPr lang="pt-BR" sz="6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8.2 Gestão financeira de </a:t>
            </a:r>
            <a:r>
              <a:rPr lang="pt-BR" sz="2800" dirty="0" smtClean="0"/>
              <a:t>estoques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71781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pt-BR" dirty="0"/>
              <a:t> </a:t>
            </a:r>
            <a:endParaRPr lang="pt-BR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8.3 Margem de contribuição a valor </a:t>
            </a:r>
            <a:r>
              <a:rPr lang="pt-BR" sz="2800" dirty="0" smtClean="0"/>
              <a:t>presente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24255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4968552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  <a:endParaRPr lang="pt-BR" dirty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936104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pt-BR" sz="2800" dirty="0"/>
              <a:t> 8.3.1 Limitações associadas ao uso da margem de contribuição a valor </a:t>
            </a:r>
            <a:r>
              <a:rPr lang="pt-BR" sz="2800" dirty="0" smtClean="0"/>
              <a:t>presente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49382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/>
            <a:endParaRPr lang="pt-BR" sz="4800" b="1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4800" b="1" dirty="0" smtClean="0">
                <a:latin typeface="Calibri" pitchFamily="34" charset="0"/>
                <a:cs typeface="Calibri" pitchFamily="34" charset="0"/>
              </a:rPr>
              <a:t>8.4.1 </a:t>
            </a:r>
            <a:r>
              <a:rPr lang="pt-BR" sz="4800" b="1" dirty="0">
                <a:latin typeface="Calibri" pitchFamily="34" charset="0"/>
                <a:cs typeface="Calibri" pitchFamily="34" charset="0"/>
              </a:rPr>
              <a:t>Prazo médio linear (</a:t>
            </a:r>
            <a:r>
              <a:rPr lang="pt-BR" sz="4800" b="1" dirty="0" err="1">
                <a:latin typeface="Calibri" pitchFamily="34" charset="0"/>
                <a:cs typeface="Calibri" pitchFamily="34" charset="0"/>
              </a:rPr>
              <a:t>PML</a:t>
            </a:r>
            <a:r>
              <a:rPr lang="pt-BR" sz="4800" b="1" dirty="0">
                <a:latin typeface="Calibri" pitchFamily="34" charset="0"/>
                <a:cs typeface="Calibri" pitchFamily="34" charset="0"/>
              </a:rPr>
              <a:t>)</a:t>
            </a:r>
          </a:p>
          <a:p>
            <a:pPr algn="ctr"/>
            <a:endParaRPr lang="pt-BR" sz="4800" b="1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4800" b="1" dirty="0" smtClean="0">
                <a:latin typeface="Calibri" pitchFamily="34" charset="0"/>
                <a:cs typeface="Calibri" pitchFamily="34" charset="0"/>
              </a:rPr>
              <a:t>8.4.2 </a:t>
            </a:r>
            <a:r>
              <a:rPr lang="pt-BR" sz="4800" b="1" i="1" dirty="0" err="1" smtClean="0">
                <a:latin typeface="Calibri" pitchFamily="34" charset="0"/>
                <a:cs typeface="Calibri" pitchFamily="34" charset="0"/>
              </a:rPr>
              <a:t>Duration</a:t>
            </a:r>
            <a:endParaRPr lang="pt-BR" sz="4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8.4 Prazo médio linear e </a:t>
            </a:r>
            <a:r>
              <a:rPr lang="pt-BR" sz="2800" i="1" dirty="0" err="1" smtClean="0"/>
              <a:t>duration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95498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4464496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8.5 Estudo de caso: </a:t>
            </a:r>
            <a:r>
              <a:rPr lang="pt-BR" sz="2800" dirty="0" err="1"/>
              <a:t>SADEC</a:t>
            </a:r>
            <a:r>
              <a:rPr lang="pt-BR" sz="2800" dirty="0"/>
              <a:t> e a escolha do </a:t>
            </a:r>
            <a:r>
              <a:rPr lang="pt-BR" sz="2800" i="1" dirty="0" err="1"/>
              <a:t>mix</a:t>
            </a:r>
            <a:r>
              <a:rPr lang="pt-BR" sz="2800" dirty="0"/>
              <a:t> mais </a:t>
            </a:r>
            <a:r>
              <a:rPr lang="pt-BR" sz="2800" dirty="0" smtClean="0"/>
              <a:t>rentável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18063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>
                <a:effectLst/>
              </a:rPr>
              <a:t>8.6 Exercícios de </a:t>
            </a:r>
            <a:r>
              <a:rPr lang="pt-BR" sz="2800" dirty="0" smtClean="0">
                <a:effectLst/>
              </a:rPr>
              <a:t>fixação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335488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683350"/>
            <a:ext cx="7772400" cy="4329826"/>
          </a:xfrm>
        </p:spPr>
        <p:txBody>
          <a:bodyPr>
            <a:normAutofit fontScale="90000"/>
          </a:bodyPr>
          <a:lstStyle/>
          <a:p>
            <a:pPr algn="ctr"/>
            <a:r>
              <a:rPr lang="pt-BR" dirty="0" smtClean="0">
                <a:solidFill>
                  <a:srgbClr val="FF0000"/>
                </a:solidFill>
                <a:effectLst/>
              </a:rPr>
              <a:t>Capítulo 9</a:t>
            </a:r>
            <a:br>
              <a:rPr lang="pt-BR" dirty="0" smtClean="0">
                <a:solidFill>
                  <a:srgbClr val="FF0000"/>
                </a:solidFill>
                <a:effectLst/>
              </a:rPr>
            </a:br>
            <a:r>
              <a:rPr lang="pt-BR" dirty="0" smtClean="0">
                <a:solidFill>
                  <a:srgbClr val="FF0000"/>
                </a:solidFill>
                <a:effectLst/>
              </a:rPr>
              <a:t> </a:t>
            </a:r>
            <a:br>
              <a:rPr lang="pt-BR" dirty="0" smtClean="0">
                <a:solidFill>
                  <a:srgbClr val="FF0000"/>
                </a:solidFill>
                <a:effectLst/>
              </a:rPr>
            </a:br>
            <a:r>
              <a:rPr lang="pt-BR" dirty="0" smtClean="0">
                <a:solidFill>
                  <a:srgbClr val="FF0000"/>
                </a:solidFill>
                <a:effectLst/>
              </a:rPr>
              <a:t>Resultado da venda considerando prazos de recebimento, estocagem e pagamento</a:t>
            </a:r>
            <a:endParaRPr lang="pt-BR" dirty="0"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0317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endParaRPr lang="pt-BR" sz="4000" b="1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4000" b="1" dirty="0" smtClean="0">
                <a:latin typeface="Calibri" pitchFamily="34" charset="0"/>
                <a:cs typeface="Calibri" pitchFamily="34" charset="0"/>
              </a:rPr>
              <a:t>1.3.1 – Quanto ao volume comercializado no período</a:t>
            </a:r>
          </a:p>
          <a:p>
            <a:pPr algn="ctr"/>
            <a:endParaRPr lang="pt-BR" sz="4000" b="1" dirty="0">
              <a:latin typeface="Calibri" pitchFamily="34" charset="0"/>
              <a:cs typeface="Calibri" pitchFamily="34" charset="0"/>
            </a:endParaRPr>
          </a:p>
          <a:p>
            <a:pPr algn="ctr"/>
            <a:endParaRPr lang="pt-BR" sz="4000" b="1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4000" b="1" dirty="0" smtClean="0">
                <a:latin typeface="Calibri" pitchFamily="34" charset="0"/>
                <a:cs typeface="Calibri" pitchFamily="34" charset="0"/>
              </a:rPr>
              <a:t>1.3.2 – Quanto à facilidade de identificação na mercadoria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 smtClean="0">
                <a:latin typeface="Calibri" pitchFamily="34" charset="0"/>
                <a:cs typeface="Calibri" pitchFamily="34" charset="0"/>
              </a:rPr>
              <a:t>1.3 – Classificações de custos e despesas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61877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pt-BR" dirty="0"/>
              <a:t> </a:t>
            </a:r>
            <a:endParaRPr lang="pt-BR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9.1 </a:t>
            </a:r>
            <a:r>
              <a:rPr lang="pt-BR" sz="2800" dirty="0" smtClean="0"/>
              <a:t>Introdução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05602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pt-BR" dirty="0"/>
              <a:t> </a:t>
            </a:r>
            <a:endParaRPr lang="pt-BR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9.2 Conceitos </a:t>
            </a:r>
            <a:r>
              <a:rPr lang="pt-BR" sz="2800" dirty="0" smtClean="0"/>
              <a:t>pertinentes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87695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pt-BR" dirty="0"/>
              <a:t> </a:t>
            </a:r>
            <a:endParaRPr lang="pt-BR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864096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pt-BR" sz="2800" dirty="0"/>
              <a:t>9.2.1 Gestão dos prazos do ciclo operacional e do ciclo </a:t>
            </a:r>
            <a:r>
              <a:rPr lang="pt-BR" sz="2800" dirty="0" smtClean="0"/>
              <a:t>financeiro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302476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pt-BR" dirty="0"/>
              <a:t> </a:t>
            </a:r>
            <a:endParaRPr lang="pt-BR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pt-BR" sz="2800" dirty="0"/>
              <a:t>9.3 Como mensurar o impacto dos prazos no resultado da venda</a:t>
            </a:r>
            <a:r>
              <a:rPr lang="pt-BR" sz="2800" dirty="0" smtClean="0"/>
              <a:t>?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86057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pt-BR" dirty="0"/>
              <a:t> </a:t>
            </a:r>
            <a:endParaRPr lang="pt-BR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pt-BR" sz="2800" dirty="0"/>
              <a:t>9.4 Iniciativas para melhorar o resultado da </a:t>
            </a:r>
            <a:r>
              <a:rPr lang="pt-BR" sz="2800" dirty="0" smtClean="0"/>
              <a:t>venda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354354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pt-BR" dirty="0"/>
              <a:t> </a:t>
            </a:r>
            <a:endParaRPr lang="pt-BR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pt-BR" sz="2800" dirty="0"/>
              <a:t>9.5 Aplicação prática do cálculo  do impacto dos prazos no resultado da venda</a:t>
            </a: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78641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1988840"/>
            <a:ext cx="8784976" cy="3672408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pt-BR" dirty="0"/>
              <a:t> </a:t>
            </a:r>
            <a:endParaRPr lang="pt-BR" b="1" dirty="0">
              <a:latin typeface="Calibri" pitchFamily="34" charset="0"/>
              <a:cs typeface="Calibri" pitchFamily="34" charset="0"/>
            </a:endParaRPr>
          </a:p>
          <a:p>
            <a:endParaRPr lang="pt-BR" b="1" dirty="0">
              <a:latin typeface="Calibri" pitchFamily="34" charset="0"/>
              <a:cs typeface="Calibri" pitchFamily="34" charset="0"/>
            </a:endParaRPr>
          </a:p>
          <a:p>
            <a:endParaRPr lang="pt-BR" b="1" dirty="0">
              <a:latin typeface="Calibri" pitchFamily="34" charset="0"/>
              <a:cs typeface="Calibri" pitchFamily="34" charset="0"/>
            </a:endParaRPr>
          </a:p>
          <a:p>
            <a:endParaRPr lang="pt-BR" b="1" dirty="0">
              <a:latin typeface="Calibri" pitchFamily="34" charset="0"/>
              <a:cs typeface="Calibri" pitchFamily="34" charset="0"/>
            </a:endParaRPr>
          </a:p>
          <a:p>
            <a:endParaRPr lang="pt-BR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512168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9.6 Estudo de caso: decisões de compra envolvendo prazos de pagamentos e custo de aquisição </a:t>
            </a:r>
            <a:r>
              <a:rPr lang="pt-BR" sz="2800" dirty="0" smtClean="0"/>
              <a:t>distintos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24211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9.7 Exercícios de </a:t>
            </a:r>
            <a:r>
              <a:rPr lang="pt-BR" sz="2800" dirty="0" smtClean="0"/>
              <a:t>fixação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348104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3888432"/>
          </a:xfrm>
        </p:spPr>
        <p:txBody>
          <a:bodyPr>
            <a:normAutofit/>
          </a:bodyPr>
          <a:lstStyle/>
          <a:p>
            <a:pPr algn="ctr"/>
            <a:r>
              <a:rPr lang="pt-BR" dirty="0" smtClean="0">
                <a:solidFill>
                  <a:srgbClr val="FF0000"/>
                </a:solidFill>
                <a:effectLst/>
              </a:rPr>
              <a:t>Capítulo 10</a:t>
            </a:r>
            <a:br>
              <a:rPr lang="pt-BR" dirty="0" smtClean="0">
                <a:solidFill>
                  <a:srgbClr val="FF0000"/>
                </a:solidFill>
                <a:effectLst/>
              </a:rPr>
            </a:br>
            <a:r>
              <a:rPr lang="pt-BR" dirty="0" smtClean="0">
                <a:solidFill>
                  <a:srgbClr val="FF0000"/>
                </a:solidFill>
                <a:effectLst/>
              </a:rPr>
              <a:t/>
            </a:r>
            <a:br>
              <a:rPr lang="pt-BR" dirty="0" smtClean="0">
                <a:solidFill>
                  <a:srgbClr val="FF0000"/>
                </a:solidFill>
                <a:effectLst/>
              </a:rPr>
            </a:br>
            <a:r>
              <a:rPr lang="pt-BR" dirty="0" smtClean="0">
                <a:solidFill>
                  <a:srgbClr val="FF0000"/>
                </a:solidFill>
                <a:effectLst/>
              </a:rPr>
              <a:t>Exercícios numéricos sobre os conceitos abordados</a:t>
            </a:r>
            <a:endParaRPr lang="pt-BR" dirty="0"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7414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pt-BR" dirty="0"/>
              <a:t> </a:t>
            </a:r>
            <a:endParaRPr lang="pt-BR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10.1 </a:t>
            </a:r>
            <a:r>
              <a:rPr lang="pt-BR" sz="2800" dirty="0" smtClean="0"/>
              <a:t>Introdução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89027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332656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endParaRPr lang="pt-BR" sz="7200" b="1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7200" b="1" dirty="0" smtClean="0">
                <a:latin typeface="Calibri" pitchFamily="34" charset="0"/>
                <a:cs typeface="Calibri" pitchFamily="34" charset="0"/>
              </a:rPr>
              <a:t>1.4 </a:t>
            </a:r>
            <a:r>
              <a:rPr lang="pt-BR" sz="7200" b="1" dirty="0">
                <a:latin typeface="Calibri" pitchFamily="34" charset="0"/>
                <a:cs typeface="Calibri" pitchFamily="34" charset="0"/>
              </a:rPr>
              <a:t>– Diferença entre os conceitos “lucro” e “pró-labore”</a:t>
            </a:r>
            <a:endParaRPr lang="pt-BR" sz="7200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91320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pt-BR" dirty="0"/>
              <a:t> </a:t>
            </a:r>
            <a:endParaRPr lang="pt-BR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10.2 Custo de compra das </a:t>
            </a:r>
            <a:r>
              <a:rPr lang="pt-BR" sz="2800" dirty="0" smtClean="0"/>
              <a:t>mercadorias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18053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pt-BR" dirty="0"/>
              <a:t> </a:t>
            </a:r>
            <a:endParaRPr lang="pt-BR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10.3 Custo de aquisição a valor </a:t>
            </a:r>
            <a:r>
              <a:rPr lang="pt-BR" sz="2800" dirty="0" smtClean="0"/>
              <a:t>presente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3471599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pt-BR" dirty="0"/>
              <a:t> </a:t>
            </a:r>
            <a:endParaRPr lang="pt-BR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10.4 Taxa de marcação (</a:t>
            </a:r>
            <a:r>
              <a:rPr lang="pt-BR" sz="2800" i="1" dirty="0"/>
              <a:t>Mark-up</a:t>
            </a:r>
            <a:r>
              <a:rPr lang="pt-BR" sz="2800" dirty="0" smtClean="0"/>
              <a:t>)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97274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pt-BR" dirty="0"/>
              <a:t> </a:t>
            </a:r>
            <a:endParaRPr lang="pt-BR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pt-BR" sz="2800" dirty="0"/>
              <a:t>10.5 Determinação do preço de venda </a:t>
            </a:r>
            <a:r>
              <a:rPr lang="pt-BR" sz="2800" dirty="0" err="1" smtClean="0"/>
              <a:t>orientativo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416433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pt-BR" dirty="0"/>
              <a:t> </a:t>
            </a:r>
            <a:endParaRPr lang="pt-BR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10.6 Taxa de marcação a valor </a:t>
            </a:r>
            <a:r>
              <a:rPr lang="pt-BR" sz="2800" dirty="0" smtClean="0"/>
              <a:t>presente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19921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pt-BR" dirty="0"/>
              <a:t> 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pt-BR" sz="2800" dirty="0"/>
              <a:t>10.7 Preço de venda </a:t>
            </a:r>
            <a:r>
              <a:rPr lang="pt-BR" sz="2800" dirty="0" err="1"/>
              <a:t>orientativo</a:t>
            </a:r>
            <a:r>
              <a:rPr lang="pt-BR" sz="2800" dirty="0"/>
              <a:t> a valor </a:t>
            </a:r>
            <a:r>
              <a:rPr lang="pt-BR" sz="2800" dirty="0" smtClean="0"/>
              <a:t>presente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47396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pt-BR" dirty="0"/>
              <a:t> </a:t>
            </a:r>
            <a:endParaRPr lang="pt-BR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10.8 Preço de venda a </a:t>
            </a:r>
            <a:r>
              <a:rPr lang="pt-BR" sz="2800" dirty="0" smtClean="0"/>
              <a:t>prazo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385447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pt-BR" dirty="0"/>
              <a:t> </a:t>
            </a:r>
            <a:endParaRPr lang="pt-BR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pt-BR" sz="2800" dirty="0"/>
              <a:t>10.9 Análise de preços de venda – margem de </a:t>
            </a:r>
            <a:r>
              <a:rPr lang="pt-BR" sz="2800" dirty="0" smtClean="0"/>
              <a:t>contribuição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423067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pt-BR" dirty="0"/>
              <a:t> </a:t>
            </a:r>
            <a:endParaRPr lang="pt-BR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pt-BR" sz="2800" dirty="0"/>
              <a:t>10.10 Ponto de equilíbrio e margem de </a:t>
            </a:r>
            <a:r>
              <a:rPr lang="pt-BR" sz="2800" dirty="0" smtClean="0"/>
              <a:t>segurança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87976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pt-BR" dirty="0"/>
              <a:t> </a:t>
            </a:r>
            <a:endParaRPr lang="pt-BR" b="1" dirty="0">
              <a:latin typeface="Calibri" pitchFamily="34" charset="0"/>
              <a:cs typeface="Calibri" pitchFamily="34" charset="0"/>
            </a:endParaRPr>
          </a:p>
          <a:p>
            <a:endParaRPr lang="pt-BR" b="1" dirty="0">
              <a:latin typeface="Calibri" pitchFamily="34" charset="0"/>
              <a:cs typeface="Calibri" pitchFamily="34" charset="0"/>
            </a:endParaRPr>
          </a:p>
          <a:p>
            <a:endParaRPr lang="pt-BR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pt-BR" sz="2800" dirty="0"/>
              <a:t>10.11 Gestão financeira dos </a:t>
            </a:r>
            <a:r>
              <a:rPr lang="pt-BR" sz="2800" dirty="0" smtClean="0"/>
              <a:t>estoques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02690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r>
              <a:rPr lang="pt-BR" sz="3200" b="1" dirty="0">
                <a:latin typeface="Calibri" pitchFamily="34" charset="0"/>
                <a:cs typeface="Calibri" pitchFamily="34" charset="0"/>
              </a:rPr>
              <a:t>1.5.1 Dados relacionados ao custo de compra da </a:t>
            </a:r>
            <a:r>
              <a:rPr lang="pt-BR" sz="3200" b="1" dirty="0" smtClean="0">
                <a:latin typeface="Calibri" pitchFamily="34" charset="0"/>
                <a:cs typeface="Calibri" pitchFamily="34" charset="0"/>
              </a:rPr>
              <a:t>mercadoria</a:t>
            </a:r>
          </a:p>
          <a:p>
            <a:endParaRPr lang="pt-BR" sz="3200" b="1" dirty="0">
              <a:latin typeface="Calibri" pitchFamily="34" charset="0"/>
              <a:cs typeface="Calibri" pitchFamily="34" charset="0"/>
            </a:endParaRPr>
          </a:p>
          <a:p>
            <a:r>
              <a:rPr lang="pt-BR" sz="3200" b="1" dirty="0">
                <a:latin typeface="Calibri" pitchFamily="34" charset="0"/>
                <a:cs typeface="Calibri" pitchFamily="34" charset="0"/>
              </a:rPr>
              <a:t>1.5.2 Dados relativos à taxa de marcação </a:t>
            </a:r>
            <a:r>
              <a:rPr lang="pt-BR" sz="3200" b="1" i="1" dirty="0">
                <a:latin typeface="Calibri" pitchFamily="34" charset="0"/>
                <a:cs typeface="Calibri" pitchFamily="34" charset="0"/>
              </a:rPr>
              <a:t>(Mark-u</a:t>
            </a:r>
            <a:r>
              <a:rPr lang="pt-BR" sz="3200" b="1" dirty="0">
                <a:latin typeface="Calibri" pitchFamily="34" charset="0"/>
                <a:cs typeface="Calibri" pitchFamily="34" charset="0"/>
              </a:rPr>
              <a:t>p)</a:t>
            </a:r>
          </a:p>
          <a:p>
            <a:endParaRPr lang="pt-BR" sz="32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pt-BR" sz="3200" b="1" dirty="0" smtClean="0">
                <a:latin typeface="Calibri" pitchFamily="34" charset="0"/>
                <a:cs typeface="Calibri" pitchFamily="34" charset="0"/>
              </a:rPr>
              <a:t>1.5.3 </a:t>
            </a:r>
            <a:r>
              <a:rPr lang="pt-BR" sz="3200" b="1" dirty="0">
                <a:latin typeface="Calibri" pitchFamily="34" charset="0"/>
                <a:cs typeface="Calibri" pitchFamily="34" charset="0"/>
              </a:rPr>
              <a:t>Dados acerca do faturamento mensal (vendas)</a:t>
            </a:r>
          </a:p>
          <a:p>
            <a:endParaRPr lang="pt-BR" sz="32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pt-BR" sz="3200" b="1" dirty="0" smtClean="0">
                <a:latin typeface="Calibri" pitchFamily="34" charset="0"/>
                <a:cs typeface="Calibri" pitchFamily="34" charset="0"/>
              </a:rPr>
              <a:t>1.5.4 </a:t>
            </a:r>
            <a:r>
              <a:rPr lang="pt-BR" sz="3200" b="1" dirty="0">
                <a:latin typeface="Calibri" pitchFamily="34" charset="0"/>
                <a:cs typeface="Calibri" pitchFamily="34" charset="0"/>
              </a:rPr>
              <a:t>Dados sobre o estoque de mercadorias</a:t>
            </a:r>
          </a:p>
          <a:p>
            <a:endParaRPr lang="pt-BR" sz="32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pt-BR" sz="3200" b="1" dirty="0" smtClean="0">
                <a:latin typeface="Calibri" pitchFamily="34" charset="0"/>
                <a:cs typeface="Calibri" pitchFamily="34" charset="0"/>
              </a:rPr>
              <a:t>1.5.5 </a:t>
            </a:r>
            <a:r>
              <a:rPr lang="pt-BR" sz="3200" b="1" dirty="0">
                <a:latin typeface="Calibri" pitchFamily="34" charset="0"/>
                <a:cs typeface="Calibri" pitchFamily="34" charset="0"/>
              </a:rPr>
              <a:t>Dados a respeito dos gastos fixos </a:t>
            </a:r>
            <a:r>
              <a:rPr lang="pt-BR" sz="3200" b="1" dirty="0" smtClean="0">
                <a:latin typeface="Calibri" pitchFamily="34" charset="0"/>
                <a:cs typeface="Calibri" pitchFamily="34" charset="0"/>
              </a:rPr>
              <a:t>mensais</a:t>
            </a:r>
            <a:endParaRPr lang="pt-BR" sz="3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pt-BR" sz="2800" dirty="0" smtClean="0">
                <a:latin typeface="Calibri" pitchFamily="34" charset="0"/>
                <a:cs typeface="Calibri" pitchFamily="34" charset="0"/>
              </a:rPr>
              <a:t>1.5 – Base de dados necessária para gerenciar custos e preços no comércio varejista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360157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pt-BR" dirty="0"/>
              <a:t> </a:t>
            </a:r>
            <a:endParaRPr lang="pt-BR" b="1" dirty="0">
              <a:latin typeface="Calibri" pitchFamily="34" charset="0"/>
              <a:cs typeface="Calibri" pitchFamily="34" charset="0"/>
            </a:endParaRPr>
          </a:p>
          <a:p>
            <a:endParaRPr lang="pt-BR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pt-BR" sz="2800" dirty="0"/>
              <a:t>10.12 Margem de contribuição a valor </a:t>
            </a:r>
            <a:r>
              <a:rPr lang="pt-BR" sz="2800" dirty="0" smtClean="0"/>
              <a:t>presente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38231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25658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pt-BR" dirty="0"/>
              <a:t> </a:t>
            </a:r>
            <a:endParaRPr lang="pt-BR" b="1" dirty="0">
              <a:latin typeface="Calibri" pitchFamily="34" charset="0"/>
              <a:cs typeface="Calibri" pitchFamily="34" charset="0"/>
            </a:endParaRPr>
          </a:p>
          <a:p>
            <a:endParaRPr lang="pt-BR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pt-BR" sz="2800" dirty="0"/>
              <a:t>10.13 Efeitos dos prazos no resultado da </a:t>
            </a:r>
            <a:r>
              <a:rPr lang="pt-BR" sz="2800" dirty="0" smtClean="0"/>
              <a:t>venda</a:t>
            </a:r>
            <a:endParaRPr lang="pt-BR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29578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048672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endParaRPr lang="pt-BR" sz="6000" b="1" dirty="0" smtClean="0">
              <a:latin typeface="Calibri" pitchFamily="34" charset="0"/>
              <a:cs typeface="Calibri" pitchFamily="34" charset="0"/>
            </a:endParaRPr>
          </a:p>
          <a:p>
            <a:pPr algn="ctr"/>
            <a:endParaRPr lang="pt-BR" sz="6000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6000" b="1" dirty="0" smtClean="0">
                <a:latin typeface="Calibri" pitchFamily="34" charset="0"/>
                <a:cs typeface="Calibri" pitchFamily="34" charset="0"/>
              </a:rPr>
              <a:t>1.6 – Exercícios de fixação</a:t>
            </a: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843808" y="6309320"/>
            <a:ext cx="3960440" cy="288032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pt-BR" b="1" dirty="0" smtClean="0"/>
              <a:t>Gestão de custos no comércio varejista - Rodney Wernke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70680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so">
  <a:themeElements>
    <a:clrScheme name="Concurso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so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urso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84</TotalTime>
  <Words>1637</Words>
  <Application>Microsoft Office PowerPoint</Application>
  <PresentationFormat>Apresentação na tela (4:3)</PresentationFormat>
  <Paragraphs>320</Paragraphs>
  <Slides>81</Slides>
  <Notes>10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81</vt:i4>
      </vt:variant>
    </vt:vector>
  </HeadingPairs>
  <TitlesOfParts>
    <vt:vector size="82" baseType="lpstr">
      <vt:lpstr>Concurso</vt:lpstr>
      <vt:lpstr>Sr(a). Professor(a):</vt:lpstr>
      <vt:lpstr>Capítulo 1  Conceitos básicos</vt:lpstr>
      <vt:lpstr>Apresentação do PowerPoint</vt:lpstr>
      <vt:lpstr>1.2 – Conceitos fundamentais </vt:lpstr>
      <vt:lpstr>Apresentação do PowerPoint</vt:lpstr>
      <vt:lpstr>1.3 – Classificações de custos e despesas</vt:lpstr>
      <vt:lpstr>Apresentação do PowerPoint</vt:lpstr>
      <vt:lpstr>1.5 – Base de dados necessária para gerenciar custos e preços no comércio varejista</vt:lpstr>
      <vt:lpstr>Apresentação do PowerPoint</vt:lpstr>
      <vt:lpstr>Capítulo 2  Formação do preço de venda à vista</vt:lpstr>
      <vt:lpstr>2.1 Introdução</vt:lpstr>
      <vt:lpstr>2.2 Cálculo do custo unitário de compra da mercadoria</vt:lpstr>
      <vt:lpstr>2.3 Tributos recuperáveis ou não-recuperáveis</vt:lpstr>
      <vt:lpstr>2.4 Rateio do frete e outros gastos da compra</vt:lpstr>
      <vt:lpstr>2.5 Taxa de marcação (Mark-up)</vt:lpstr>
      <vt:lpstr>2.5.1 Estudo de caso: margem versus giro</vt:lpstr>
      <vt:lpstr>2.6 Cálculo da taxa de marcação (ou Mark-up)</vt:lpstr>
      <vt:lpstr>2.6.1 Efeitos da inserção de valor no Mark-up</vt:lpstr>
      <vt:lpstr>2.7 Controle dos gastos mensais fixos</vt:lpstr>
      <vt:lpstr> 2.8 Exercícios de fixação</vt:lpstr>
      <vt:lpstr>Capítulo 3  Custo de aquisição e preço de venda à vista e a prazo a valor presente</vt:lpstr>
      <vt:lpstr>3.1 Introdução</vt:lpstr>
      <vt:lpstr>3.2 Valor presente (VP)</vt:lpstr>
      <vt:lpstr>3.3 Custo de compra a valor presente</vt:lpstr>
      <vt:lpstr>3.4 Taxa de marcação (Mark-up) a valor presente</vt:lpstr>
      <vt:lpstr>3.5 Preço de venda a prazo</vt:lpstr>
      <vt:lpstr>3.6 Exercícios de fixação</vt:lpstr>
      <vt:lpstr>Capítulo 4  Margem de contribuição</vt:lpstr>
      <vt:lpstr>4.1 Introdução</vt:lpstr>
      <vt:lpstr>4.2 Conceito de margem de contribuição</vt:lpstr>
      <vt:lpstr>4.3 Benefícios informativos e limitações associadas</vt:lpstr>
      <vt:lpstr>4.4 Relatórios gerenciais aplicáveis ao comércio varejista</vt:lpstr>
      <vt:lpstr>4.5 Estudo de caso: bonificação em mercadorias ou desconto no preço de venda?</vt:lpstr>
      <vt:lpstr>4.6 Exercícios de fixação</vt:lpstr>
      <vt:lpstr>Capítulo 5  Ponto de equilíbrio operacional</vt:lpstr>
      <vt:lpstr>5.1 Conceito de ponto de equilíbrio</vt:lpstr>
      <vt:lpstr>5.2 Tipos de ponto de equilíbrio</vt:lpstr>
      <vt:lpstr>5.3 Benefícios e limitações do ponto de equilíbrio</vt:lpstr>
      <vt:lpstr>5.4 Aplicações adicionais do conceito de ponto de equilíbrio</vt:lpstr>
      <vt:lpstr>5.5 Exercícios de fixação</vt:lpstr>
      <vt:lpstr>Capítulo 6  Margem de segurança e estudo de caso sobre Análise CVL</vt:lpstr>
      <vt:lpstr> 6.1 Margem de segurança</vt:lpstr>
      <vt:lpstr>6.2 Aplicação da análise CVL em empresas varejistas de pequeno porte</vt:lpstr>
      <vt:lpstr>6.3 Contexto do caso</vt:lpstr>
      <vt:lpstr>6.4 Etapas seguidas</vt:lpstr>
      <vt:lpstr>Apresentação do PowerPoint</vt:lpstr>
      <vt:lpstr>Capítulo 7  Aplicação prática da rentabilidade de segmentos de mercado</vt:lpstr>
      <vt:lpstr>7.1 Introdução</vt:lpstr>
      <vt:lpstr>7.2 Estudo de caso: análise de rentabilidade dos segmentos de mercado em loja de confecções</vt:lpstr>
      <vt:lpstr>Apresentação do PowerPoint</vt:lpstr>
      <vt:lpstr>Capítulo 8  Aplicações da matemática financeira na gestão de custos e preços de venda do comércio varejista</vt:lpstr>
      <vt:lpstr>8.1 Introdução</vt:lpstr>
      <vt:lpstr>8.2 Gestão financeira de estoques</vt:lpstr>
      <vt:lpstr>8.3 Margem de contribuição a valor presente</vt:lpstr>
      <vt:lpstr> 8.3.1 Limitações associadas ao uso da margem de contribuição a valor presente</vt:lpstr>
      <vt:lpstr>8.4 Prazo médio linear e duration</vt:lpstr>
      <vt:lpstr>8.5 Estudo de caso: SADEC e a escolha do mix mais rentável</vt:lpstr>
      <vt:lpstr>8.6 Exercícios de fixação</vt:lpstr>
      <vt:lpstr>Capítulo 9   Resultado da venda considerando prazos de recebimento, estocagem e pagamento</vt:lpstr>
      <vt:lpstr>9.1 Introdução</vt:lpstr>
      <vt:lpstr>9.2 Conceitos pertinentes</vt:lpstr>
      <vt:lpstr>9.2.1 Gestão dos prazos do ciclo operacional e do ciclo financeiro</vt:lpstr>
      <vt:lpstr>9.3 Como mensurar o impacto dos prazos no resultado da venda?</vt:lpstr>
      <vt:lpstr>9.4 Iniciativas para melhorar o resultado da venda</vt:lpstr>
      <vt:lpstr>9.5 Aplicação prática do cálculo  do impacto dos prazos no resultado da venda</vt:lpstr>
      <vt:lpstr>9.6 Estudo de caso: decisões de compra envolvendo prazos de pagamentos e custo de aquisição distintos</vt:lpstr>
      <vt:lpstr>9.7 Exercícios de fixação</vt:lpstr>
      <vt:lpstr>Capítulo 10  Exercícios numéricos sobre os conceitos abordados</vt:lpstr>
      <vt:lpstr>10.1 Introdução</vt:lpstr>
      <vt:lpstr>10.2 Custo de compra das mercadorias</vt:lpstr>
      <vt:lpstr>10.3 Custo de aquisição a valor presente</vt:lpstr>
      <vt:lpstr>10.4 Taxa de marcação (Mark-up)</vt:lpstr>
      <vt:lpstr>10.5 Determinação do preço de venda orientativo</vt:lpstr>
      <vt:lpstr>10.6 Taxa de marcação a valor presente</vt:lpstr>
      <vt:lpstr>10.7 Preço de venda orientativo a valor presente</vt:lpstr>
      <vt:lpstr>10.8 Preço de venda a prazo</vt:lpstr>
      <vt:lpstr>10.9 Análise de preços de venda – margem de contribuição</vt:lpstr>
      <vt:lpstr>10.10 Ponto de equilíbrio e margem de segurança</vt:lpstr>
      <vt:lpstr>10.11 Gestão financeira dos estoques</vt:lpstr>
      <vt:lpstr>10.12 Margem de contribuição a valor presente</vt:lpstr>
      <vt:lpstr>10.13 Efeitos dos prazos no resultado da venda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Rodney Wernke</dc:creator>
  <cp:lastModifiedBy>Rodney Wernke</cp:lastModifiedBy>
  <cp:revision>78</cp:revision>
  <dcterms:created xsi:type="dcterms:W3CDTF">2010-10-19T20:57:29Z</dcterms:created>
  <dcterms:modified xsi:type="dcterms:W3CDTF">2010-10-20T11:27:21Z</dcterms:modified>
</cp:coreProperties>
</file>